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52"/>
  </p:notesMasterIdLst>
  <p:sldIdLst>
    <p:sldId id="385" r:id="rId2"/>
    <p:sldId id="326" r:id="rId3"/>
    <p:sldId id="331" r:id="rId4"/>
    <p:sldId id="332" r:id="rId5"/>
    <p:sldId id="333" r:id="rId6"/>
    <p:sldId id="327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5" r:id="rId18"/>
    <p:sldId id="344" r:id="rId19"/>
    <p:sldId id="346" r:id="rId20"/>
    <p:sldId id="347" r:id="rId21"/>
    <p:sldId id="349" r:id="rId22"/>
    <p:sldId id="353" r:id="rId23"/>
    <p:sldId id="350" r:id="rId24"/>
    <p:sldId id="351" r:id="rId25"/>
    <p:sldId id="352" r:id="rId26"/>
    <p:sldId id="357" r:id="rId27"/>
    <p:sldId id="354" r:id="rId28"/>
    <p:sldId id="355" r:id="rId29"/>
    <p:sldId id="356" r:id="rId30"/>
    <p:sldId id="358" r:id="rId31"/>
    <p:sldId id="361" r:id="rId32"/>
    <p:sldId id="359" r:id="rId33"/>
    <p:sldId id="360" r:id="rId34"/>
    <p:sldId id="362" r:id="rId35"/>
    <p:sldId id="363" r:id="rId36"/>
    <p:sldId id="375" r:id="rId37"/>
    <p:sldId id="365" r:id="rId38"/>
    <p:sldId id="366" r:id="rId39"/>
    <p:sldId id="372" r:id="rId40"/>
    <p:sldId id="374" r:id="rId41"/>
    <p:sldId id="364" r:id="rId42"/>
    <p:sldId id="376" r:id="rId43"/>
    <p:sldId id="378" r:id="rId44"/>
    <p:sldId id="368" r:id="rId45"/>
    <p:sldId id="369" r:id="rId46"/>
    <p:sldId id="380" r:id="rId47"/>
    <p:sldId id="381" r:id="rId48"/>
    <p:sldId id="382" r:id="rId49"/>
    <p:sldId id="383" r:id="rId50"/>
    <p:sldId id="384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7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nl-NL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nl-NL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F45F244-BDF4-4FA3-878F-2DB9B0502F5C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7033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823B88-5E27-4582-842D-675342FC7262}" type="slidenum">
              <a:rPr lang="nl-NL"/>
              <a:pPr/>
              <a:t>1</a:t>
            </a:fld>
            <a:endParaRPr lang="nl-NL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B6AF12-E67A-44CC-8D75-E08BA6038E25}" type="slidenum">
              <a:rPr lang="nl-NL"/>
              <a:pPr/>
              <a:t>12</a:t>
            </a:fld>
            <a:endParaRPr lang="nl-NL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232C41-B68F-400B-8592-81528D29EAB2}" type="slidenum">
              <a:rPr lang="nl-NL"/>
              <a:pPr/>
              <a:t>41</a:t>
            </a:fld>
            <a:endParaRPr lang="nl-NL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24FFD6-A489-4DB0-A214-08336CA9E91D}" type="slidenum">
              <a:rPr lang="nl-NL"/>
              <a:pPr/>
              <a:t>46</a:t>
            </a:fld>
            <a:endParaRPr lang="nl-NL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/>
          <p:cNvSpPr>
            <a:spLocks/>
          </p:cNvSpPr>
          <p:nvPr/>
        </p:nvSpPr>
        <p:spPr bwMode="gray">
          <a:xfrm>
            <a:off x="690563" y="3340100"/>
            <a:ext cx="7653337" cy="485775"/>
          </a:xfrm>
          <a:custGeom>
            <a:avLst/>
            <a:gdLst/>
            <a:ahLst/>
            <a:cxnLst>
              <a:cxn ang="0">
                <a:pos x="163" y="200"/>
              </a:cxn>
              <a:cxn ang="0">
                <a:pos x="4128" y="200"/>
              </a:cxn>
              <a:cxn ang="0">
                <a:pos x="4128" y="429"/>
              </a:cxn>
              <a:cxn ang="0">
                <a:pos x="0" y="441"/>
              </a:cxn>
              <a:cxn ang="0">
                <a:pos x="163" y="200"/>
              </a:cxn>
            </a:cxnLst>
            <a:rect l="0" t="0" r="r" b="b"/>
            <a:pathLst>
              <a:path w="4128" h="479">
                <a:moveTo>
                  <a:pt x="163" y="200"/>
                </a:moveTo>
                <a:cubicBezTo>
                  <a:pt x="163" y="200"/>
                  <a:pt x="2054" y="0"/>
                  <a:pt x="4128" y="200"/>
                </a:cubicBezTo>
                <a:cubicBezTo>
                  <a:pt x="4128" y="200"/>
                  <a:pt x="4128" y="314"/>
                  <a:pt x="4128" y="429"/>
                </a:cubicBezTo>
                <a:cubicBezTo>
                  <a:pt x="2371" y="200"/>
                  <a:pt x="688" y="479"/>
                  <a:pt x="0" y="441"/>
                </a:cubicBezTo>
                <a:lnTo>
                  <a:pt x="163" y="200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het opmaakprofiel van de modeltitel te bewerken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nl-NL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endParaRPr lang="nl-NL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fld id="{F9CFBFE3-051A-4486-820D-924DA8DC04E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14FB1-EE9E-4073-89DC-AF3EBFBAD06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2E614-5E13-4ACE-881D-E9C1B50009E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DE31A-7157-4C25-ABCF-3DC8503A433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2AC57-B649-4CBB-917F-3256FB7DF41C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71ECE-0FA6-4CEC-9D8F-092913A866C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96FBB-6AD4-41D3-AD90-B5441DB3E6B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1592A8-28DC-47C9-9995-B684495B2AD5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FBFEA-33DE-4DB3-8FAF-21964FEB944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147D7-3FA3-47AC-AAB5-185C65E7046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2DF09-C782-4CF2-840F-C96FE9EC9A9A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modeltitel te bewerken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solidFill>
                  <a:schemeClr val="bg2"/>
                </a:solidFill>
              </a:defRPr>
            </a:lvl1pPr>
          </a:lstStyle>
          <a:p>
            <a:endParaRPr lang="nl-NL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chemeClr val="bg2"/>
                </a:solidFill>
              </a:defRPr>
            </a:lvl1pPr>
          </a:lstStyle>
          <a:p>
            <a:fld id="{71E1ECC6-AB5B-4DB4-97B2-AAA23455BC7A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Monotype Sorts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50000"/>
        <a:buFont typeface="Monotype Sort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2425" y="-152400"/>
            <a:ext cx="8158163" cy="1143000"/>
          </a:xfrm>
        </p:spPr>
        <p:txBody>
          <a:bodyPr/>
          <a:lstStyle/>
          <a:p>
            <a:r>
              <a:rPr lang="de-DE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Favorit 700 Vario -Stimmungsbild-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7613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76133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7613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7613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76136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76137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76138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139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140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141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142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143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144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145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146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6147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pic>
        <p:nvPicPr>
          <p:cNvPr id="176148" name="Picture 20" descr="C:\Eigene Dateien\Fendt\Powerpoint\Bilderjpg\Allgemein\700STI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304800"/>
            <a:ext cx="6259513" cy="5645150"/>
          </a:xfrm>
          <a:prstGeom prst="rect">
            <a:avLst/>
          </a:prstGeom>
          <a:noFill/>
        </p:spPr>
      </p:pic>
      <p:sp>
        <p:nvSpPr>
          <p:cNvPr id="176149" name="WordArt 21"/>
          <p:cNvSpPr>
            <a:spLocks noChangeArrowheads="1" noChangeShapeType="1" noTextEdit="1"/>
          </p:cNvSpPr>
          <p:nvPr/>
        </p:nvSpPr>
        <p:spPr bwMode="auto">
          <a:xfrm>
            <a:off x="3124200" y="3276600"/>
            <a:ext cx="5562600" cy="2895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nl-NL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Hydrauliek</a:t>
            </a:r>
          </a:p>
        </p:txBody>
      </p:sp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186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21861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2186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1863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1864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21865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21866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867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868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869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870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871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872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873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874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1875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21876" name="Rectangle 20"/>
          <p:cNvSpPr>
            <a:spLocks noChangeArrowheads="1"/>
          </p:cNvSpPr>
          <p:nvPr/>
        </p:nvSpPr>
        <p:spPr bwMode="auto">
          <a:xfrm>
            <a:off x="211138" y="228600"/>
            <a:ext cx="83994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de-DE" sz="6600">
                <a:solidFill>
                  <a:srgbClr val="FF0000"/>
                </a:solidFill>
              </a:rPr>
              <a:t>Twee soorten pompen</a:t>
            </a:r>
            <a:endParaRPr kumimoji="1" lang="de-DE" sz="6600">
              <a:solidFill>
                <a:schemeClr val="tx2"/>
              </a:solidFill>
            </a:endParaRPr>
          </a:p>
        </p:txBody>
      </p:sp>
      <p:sp>
        <p:nvSpPr>
          <p:cNvPr id="121877" name="Text Box 21"/>
          <p:cNvSpPr txBox="1">
            <a:spLocks noChangeArrowheads="1"/>
          </p:cNvSpPr>
          <p:nvPr/>
        </p:nvSpPr>
        <p:spPr bwMode="auto">
          <a:xfrm>
            <a:off x="304800" y="1981200"/>
            <a:ext cx="7924800" cy="917575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nl-NL" sz="3600"/>
              <a:t>1  Axiaal verstelbare plunjer- zwenkpomp.</a:t>
            </a:r>
            <a:endParaRPr lang="de-DE" sz="3200"/>
          </a:p>
        </p:txBody>
      </p:sp>
      <p:sp>
        <p:nvSpPr>
          <p:cNvPr id="121895" name="Text Box 39"/>
          <p:cNvSpPr txBox="1">
            <a:spLocks noChangeArrowheads="1"/>
          </p:cNvSpPr>
          <p:nvPr/>
        </p:nvSpPr>
        <p:spPr bwMode="auto">
          <a:xfrm>
            <a:off x="304800" y="3657600"/>
            <a:ext cx="8153400" cy="917575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nl-NL" sz="3600"/>
              <a:t>2  Axiaal verstelbare plunjerpomp met slag- of spiegelplaat.</a:t>
            </a:r>
            <a:endParaRPr lang="de-DE" sz="36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7" grpId="0" animBg="1" autoUpdateAnimBg="0"/>
      <p:bldP spid="12189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288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22885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2288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288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2888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22889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22890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891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892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893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894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895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896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897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898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2899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914400" y="1066800"/>
            <a:ext cx="70278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1e  Axiaal verstelbare plunjerzwenkpomp.</a:t>
            </a:r>
            <a:endParaRPr kumimoji="1" lang="de-DE" sz="5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390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23908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2390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391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3911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23912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23913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914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915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916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917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918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919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920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921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3922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23923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r>
              <a:rPr lang="nl-NL" sz="4800" b="1">
                <a:solidFill>
                  <a:srgbClr val="FF0000"/>
                </a:solidFill>
              </a:rPr>
              <a:t>De  zwenkpomp</a:t>
            </a:r>
            <a:endParaRPr lang="de-DE" sz="5400" b="1"/>
          </a:p>
        </p:txBody>
      </p:sp>
      <p:graphicFrame>
        <p:nvGraphicFramePr>
          <p:cNvPr id="123926" name="Object 22"/>
          <p:cNvGraphicFramePr>
            <a:graphicFrameLocks noChangeAspect="1"/>
          </p:cNvGraphicFramePr>
          <p:nvPr/>
        </p:nvGraphicFramePr>
        <p:xfrm>
          <a:off x="838200" y="990600"/>
          <a:ext cx="7391400" cy="336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9" name="Clip" r:id="rId4" imgW="5028571" imgH="2057143" progId="MS_ClipArt_Gallery.2">
                  <p:embed/>
                </p:oleObj>
              </mc:Choice>
              <mc:Fallback>
                <p:oleObj name="Clip" r:id="rId4" imgW="5028571" imgH="2057143" progId="MS_ClipArt_Gallery.2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90600"/>
                        <a:ext cx="7391400" cy="336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27" name="Rectangle 23"/>
          <p:cNvSpPr>
            <a:spLocks noChangeArrowheads="1"/>
          </p:cNvSpPr>
          <p:nvPr/>
        </p:nvSpPr>
        <p:spPr bwMode="auto">
          <a:xfrm>
            <a:off x="304800" y="4419600"/>
            <a:ext cx="6248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/>
              <a:t>Geheel draait om de X - as. </a:t>
            </a:r>
          </a:p>
          <a:p>
            <a:r>
              <a:rPr lang="nl-NL" sz="2800"/>
              <a:t>Olie stroomt bij A in de pomp.</a:t>
            </a:r>
          </a:p>
          <a:p>
            <a:r>
              <a:rPr lang="nl-NL" sz="2800"/>
              <a:t>Volumekamers A en B zijn gelijk en dus wordt er niet gepompt.</a:t>
            </a:r>
          </a:p>
        </p:txBody>
      </p:sp>
      <p:sp>
        <p:nvSpPr>
          <p:cNvPr id="123928" name="Text Box 24"/>
          <p:cNvSpPr txBox="1">
            <a:spLocks noChangeArrowheads="1"/>
          </p:cNvSpPr>
          <p:nvPr/>
        </p:nvSpPr>
        <p:spPr bwMode="auto">
          <a:xfrm>
            <a:off x="304800" y="2438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X</a:t>
            </a:r>
          </a:p>
        </p:txBody>
      </p:sp>
      <p:sp>
        <p:nvSpPr>
          <p:cNvPr id="123929" name="Text Box 25"/>
          <p:cNvSpPr txBox="1">
            <a:spLocks noChangeArrowheads="1"/>
          </p:cNvSpPr>
          <p:nvPr/>
        </p:nvSpPr>
        <p:spPr bwMode="auto">
          <a:xfrm>
            <a:off x="8289925" y="24034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X</a:t>
            </a:r>
          </a:p>
        </p:txBody>
      </p:sp>
      <p:sp>
        <p:nvSpPr>
          <p:cNvPr id="123930" name="Text Box 26"/>
          <p:cNvSpPr txBox="1">
            <a:spLocks noChangeArrowheads="1"/>
          </p:cNvSpPr>
          <p:nvPr/>
        </p:nvSpPr>
        <p:spPr bwMode="auto">
          <a:xfrm>
            <a:off x="7756525" y="3241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A</a:t>
            </a:r>
          </a:p>
        </p:txBody>
      </p:sp>
      <p:sp>
        <p:nvSpPr>
          <p:cNvPr id="123931" name="Text Box 27"/>
          <p:cNvSpPr txBox="1">
            <a:spLocks noChangeArrowheads="1"/>
          </p:cNvSpPr>
          <p:nvPr/>
        </p:nvSpPr>
        <p:spPr bwMode="auto">
          <a:xfrm>
            <a:off x="7756525" y="14128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B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493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24932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2493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493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4935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24936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24937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938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939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940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941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942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943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944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945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4946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24947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r>
              <a:rPr lang="nl-NL" sz="4800" b="1">
                <a:solidFill>
                  <a:srgbClr val="FF0000"/>
                </a:solidFill>
              </a:rPr>
              <a:t>De  zwenkpomp</a:t>
            </a:r>
            <a:endParaRPr lang="de-DE" sz="5400" b="1"/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304800" y="2133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X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8305800" y="2133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X</a:t>
            </a:r>
          </a:p>
        </p:txBody>
      </p:sp>
      <p:graphicFrame>
        <p:nvGraphicFramePr>
          <p:cNvPr id="124954" name="Object 26"/>
          <p:cNvGraphicFramePr>
            <a:graphicFrameLocks noChangeAspect="1"/>
          </p:cNvGraphicFramePr>
          <p:nvPr/>
        </p:nvGraphicFramePr>
        <p:xfrm>
          <a:off x="762000" y="1143000"/>
          <a:ext cx="7467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7" name="Clip" r:id="rId3" imgW="3066667" imgH="1428571" progId="MS_ClipArt_Gallery.2">
                  <p:embed/>
                </p:oleObj>
              </mc:Choice>
              <mc:Fallback>
                <p:oleObj name="Clip" r:id="rId3" imgW="3066667" imgH="1428571" progId="MS_ClipArt_Gallery.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7467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56" name="Rectangle 28"/>
          <p:cNvSpPr>
            <a:spLocks noChangeArrowheads="1"/>
          </p:cNvSpPr>
          <p:nvPr/>
        </p:nvSpPr>
        <p:spPr bwMode="auto">
          <a:xfrm>
            <a:off x="609600" y="4648200"/>
            <a:ext cx="6096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/>
              <a:t>De plunjerhouder gaat uitzwenken.</a:t>
            </a:r>
          </a:p>
          <a:p>
            <a:r>
              <a:rPr lang="nl-NL" sz="2800"/>
              <a:t>Het volume  bij A wordt groter en het volume bij B wordt kleiner; de pomp begint te pompen.</a:t>
            </a:r>
          </a:p>
        </p:txBody>
      </p:sp>
      <p:sp>
        <p:nvSpPr>
          <p:cNvPr id="124957" name="Text Box 29"/>
          <p:cNvSpPr txBox="1">
            <a:spLocks noChangeArrowheads="1"/>
          </p:cNvSpPr>
          <p:nvPr/>
        </p:nvSpPr>
        <p:spPr bwMode="auto">
          <a:xfrm>
            <a:off x="6308725" y="2479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A</a:t>
            </a:r>
          </a:p>
        </p:txBody>
      </p:sp>
      <p:sp>
        <p:nvSpPr>
          <p:cNvPr id="124958" name="Text Box 30"/>
          <p:cNvSpPr txBox="1">
            <a:spLocks noChangeArrowheads="1"/>
          </p:cNvSpPr>
          <p:nvPr/>
        </p:nvSpPr>
        <p:spPr bwMode="auto">
          <a:xfrm>
            <a:off x="5927725" y="12604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B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595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25956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25957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595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5959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25960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25961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962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963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964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965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966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967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968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969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5970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25971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838200"/>
          </a:xfrm>
        </p:spPr>
        <p:txBody>
          <a:bodyPr/>
          <a:lstStyle/>
          <a:p>
            <a:r>
              <a:rPr lang="nl-NL" sz="4800" b="1">
                <a:solidFill>
                  <a:srgbClr val="FF0000"/>
                </a:solidFill>
              </a:rPr>
              <a:t>De  zwenkpomp</a:t>
            </a:r>
            <a:endParaRPr lang="de-DE" sz="5400" b="1"/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0" y="2438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/>
              <a:t>X</a:t>
            </a:r>
          </a:p>
        </p:txBody>
      </p:sp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8458200" y="25146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X</a:t>
            </a:r>
          </a:p>
        </p:txBody>
      </p:sp>
      <p:graphicFrame>
        <p:nvGraphicFramePr>
          <p:cNvPr id="125978" name="Object 26"/>
          <p:cNvGraphicFramePr>
            <a:graphicFrameLocks noChangeAspect="1"/>
          </p:cNvGraphicFramePr>
          <p:nvPr/>
        </p:nvGraphicFramePr>
        <p:xfrm>
          <a:off x="533400" y="990600"/>
          <a:ext cx="7848600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1" name="Clip" r:id="rId3" imgW="3085714" imgH="1133333" progId="MS_ClipArt_Gallery.2">
                  <p:embed/>
                </p:oleObj>
              </mc:Choice>
              <mc:Fallback>
                <p:oleObj name="Clip" r:id="rId3" imgW="3085714" imgH="1133333" progId="MS_ClipArt_Gallery.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7848600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79" name="Text Box 27"/>
          <p:cNvSpPr txBox="1">
            <a:spLocks noChangeArrowheads="1"/>
          </p:cNvSpPr>
          <p:nvPr/>
        </p:nvSpPr>
        <p:spPr bwMode="auto">
          <a:xfrm>
            <a:off x="6537325" y="21748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A</a:t>
            </a:r>
          </a:p>
        </p:txBody>
      </p:sp>
      <p:sp>
        <p:nvSpPr>
          <p:cNvPr id="125980" name="Text Box 28"/>
          <p:cNvSpPr txBox="1">
            <a:spLocks noChangeArrowheads="1"/>
          </p:cNvSpPr>
          <p:nvPr/>
        </p:nvSpPr>
        <p:spPr bwMode="auto">
          <a:xfrm>
            <a:off x="5927725" y="9556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B</a:t>
            </a:r>
          </a:p>
        </p:txBody>
      </p:sp>
      <p:sp>
        <p:nvSpPr>
          <p:cNvPr id="125981" name="Rectangle 29"/>
          <p:cNvSpPr>
            <a:spLocks noChangeArrowheads="1"/>
          </p:cNvSpPr>
          <p:nvPr/>
        </p:nvSpPr>
        <p:spPr bwMode="auto">
          <a:xfrm>
            <a:off x="228600" y="4191000"/>
            <a:ext cx="73199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800"/>
              <a:t>Plunjerhouder is maximaal uitgezwenkt.</a:t>
            </a:r>
          </a:p>
          <a:p>
            <a:r>
              <a:rPr lang="nl-NL" sz="2800"/>
              <a:t>De slag is maximaal.</a:t>
            </a:r>
          </a:p>
          <a:p>
            <a:r>
              <a:rPr lang="nl-NL" sz="2800"/>
              <a:t>De plunjerdikte is constant.</a:t>
            </a:r>
          </a:p>
          <a:p>
            <a:r>
              <a:rPr lang="nl-NL" sz="2800"/>
              <a:t>Het volume is nu afhankelijk van het toerental.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6979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26980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26981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698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6983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26984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26985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986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987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988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989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990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991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992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993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6994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26995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4495800" cy="838200"/>
          </a:xfrm>
        </p:spPr>
        <p:txBody>
          <a:bodyPr/>
          <a:lstStyle/>
          <a:p>
            <a:r>
              <a:rPr lang="nl-NL" sz="4800" b="1">
                <a:solidFill>
                  <a:srgbClr val="FF0000"/>
                </a:solidFill>
              </a:rPr>
              <a:t>De  zwenkpomp</a:t>
            </a:r>
            <a:endParaRPr lang="de-DE" sz="5400" b="1"/>
          </a:p>
        </p:txBody>
      </p:sp>
      <p:graphicFrame>
        <p:nvGraphicFramePr>
          <p:cNvPr id="127002" name="Object 26"/>
          <p:cNvGraphicFramePr>
            <a:graphicFrameLocks noChangeAspect="1"/>
          </p:cNvGraphicFramePr>
          <p:nvPr/>
        </p:nvGraphicFramePr>
        <p:xfrm>
          <a:off x="228600" y="1066800"/>
          <a:ext cx="462280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5" name="Clip" r:id="rId3" imgW="3219048" imgH="4323810" progId="MS_ClipArt_Gallery.2">
                  <p:embed/>
                </p:oleObj>
              </mc:Choice>
              <mc:Fallback>
                <p:oleObj name="Clip" r:id="rId3" imgW="3219048" imgH="4323810" progId="MS_ClipArt_Gallery.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462280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003" name="Rectangle 27"/>
          <p:cNvSpPr>
            <a:spLocks noChangeArrowheads="1"/>
          </p:cNvSpPr>
          <p:nvPr/>
        </p:nvSpPr>
        <p:spPr bwMode="auto">
          <a:xfrm>
            <a:off x="4953000" y="1143000"/>
            <a:ext cx="4191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3200"/>
              <a:t>Bij constant toerental is het volume  middels  de zwenkhoek aan de behoefte aan te passen</a:t>
            </a:r>
          </a:p>
          <a:p>
            <a:r>
              <a:rPr lang="nl-NL" sz="3200"/>
              <a:t>en zelfs tot nul te reduceren.</a:t>
            </a:r>
          </a:p>
        </p:txBody>
      </p:sp>
    </p:spTree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800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28005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2800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800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8008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28009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28010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011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012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013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014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015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016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017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018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8019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28020" name="Rectangle 20"/>
          <p:cNvSpPr>
            <a:spLocks noChangeArrowheads="1"/>
          </p:cNvSpPr>
          <p:nvPr/>
        </p:nvSpPr>
        <p:spPr bwMode="auto">
          <a:xfrm>
            <a:off x="914400" y="1066800"/>
            <a:ext cx="754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2e Axiaalplunjerpomp  met slag- of spiegelplaat.</a:t>
            </a:r>
            <a:endParaRPr kumimoji="1" lang="de-DE" sz="5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2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3005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30052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3005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005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30055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30056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30057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058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059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060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061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062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063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064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065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0066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30067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2743200" cy="838200"/>
          </a:xfrm>
        </p:spPr>
        <p:txBody>
          <a:bodyPr/>
          <a:lstStyle/>
          <a:p>
            <a:r>
              <a:rPr lang="nl-NL" sz="4800" b="1">
                <a:solidFill>
                  <a:srgbClr val="FF0000"/>
                </a:solidFill>
              </a:rPr>
              <a:t>De bouw</a:t>
            </a:r>
            <a:endParaRPr lang="de-DE" sz="5400" b="1"/>
          </a:p>
        </p:txBody>
      </p:sp>
      <p:graphicFrame>
        <p:nvGraphicFramePr>
          <p:cNvPr id="130068" name="Object 20"/>
          <p:cNvGraphicFramePr>
            <a:graphicFrameLocks noChangeAspect="1"/>
          </p:cNvGraphicFramePr>
          <p:nvPr/>
        </p:nvGraphicFramePr>
        <p:xfrm>
          <a:off x="0" y="1447800"/>
          <a:ext cx="58674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1" name="Clip" r:id="rId3" imgW="3819048" imgH="2828571" progId="MS_ClipArt_Gallery.2">
                  <p:embed/>
                </p:oleObj>
              </mc:Choice>
              <mc:Fallback>
                <p:oleObj name="Clip" r:id="rId3" imgW="3819048" imgH="2828571" progId="MS_ClipArt_Gallery.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58674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69" name="Rectangle 21"/>
          <p:cNvSpPr>
            <a:spLocks noChangeArrowheads="1"/>
          </p:cNvSpPr>
          <p:nvPr/>
        </p:nvSpPr>
        <p:spPr bwMode="auto">
          <a:xfrm>
            <a:off x="5867400" y="1447800"/>
            <a:ext cx="28194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/>
              <a:t>Het grijze bij c is het huis en zit vast.</a:t>
            </a:r>
          </a:p>
          <a:p>
            <a:endParaRPr lang="nl-NL" sz="2800"/>
          </a:p>
          <a:p>
            <a:r>
              <a:rPr lang="nl-NL" sz="2800"/>
              <a:t>Om de X-as draait het pomp- element (in gele cirkel).</a:t>
            </a:r>
          </a:p>
        </p:txBody>
      </p:sp>
      <p:sp>
        <p:nvSpPr>
          <p:cNvPr id="130070" name="Text Box 22"/>
          <p:cNvSpPr txBox="1">
            <a:spLocks noChangeArrowheads="1"/>
          </p:cNvSpPr>
          <p:nvPr/>
        </p:nvSpPr>
        <p:spPr bwMode="auto">
          <a:xfrm>
            <a:off x="1508125" y="15652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C</a:t>
            </a:r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136525" y="40798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X</a:t>
            </a:r>
          </a:p>
        </p:txBody>
      </p:sp>
      <p:sp>
        <p:nvSpPr>
          <p:cNvPr id="130073" name="Text Box 25"/>
          <p:cNvSpPr txBox="1">
            <a:spLocks noChangeArrowheads="1"/>
          </p:cNvSpPr>
          <p:nvPr/>
        </p:nvSpPr>
        <p:spPr bwMode="auto">
          <a:xfrm>
            <a:off x="1127125" y="40798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X</a:t>
            </a:r>
          </a:p>
        </p:txBody>
      </p:sp>
      <p:sp>
        <p:nvSpPr>
          <p:cNvPr id="130074" name="Text Box 26"/>
          <p:cNvSpPr txBox="1">
            <a:spLocks noChangeArrowheads="1"/>
          </p:cNvSpPr>
          <p:nvPr/>
        </p:nvSpPr>
        <p:spPr bwMode="auto">
          <a:xfrm>
            <a:off x="5394325" y="4003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X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902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29028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2902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903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9031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29032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29033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034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035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036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037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038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039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040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041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9042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29043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2743200" cy="838200"/>
          </a:xfrm>
        </p:spPr>
        <p:txBody>
          <a:bodyPr/>
          <a:lstStyle/>
          <a:p>
            <a:r>
              <a:rPr lang="nl-NL" sz="4800" b="1">
                <a:solidFill>
                  <a:srgbClr val="FF0000"/>
                </a:solidFill>
              </a:rPr>
              <a:t>De bouw</a:t>
            </a:r>
            <a:endParaRPr lang="de-DE" sz="5400" b="1"/>
          </a:p>
        </p:txBody>
      </p:sp>
      <p:graphicFrame>
        <p:nvGraphicFramePr>
          <p:cNvPr id="129050" name="Object 26"/>
          <p:cNvGraphicFramePr>
            <a:graphicFrameLocks noChangeAspect="1"/>
          </p:cNvGraphicFramePr>
          <p:nvPr/>
        </p:nvGraphicFramePr>
        <p:xfrm>
          <a:off x="0" y="838200"/>
          <a:ext cx="5943600" cy="556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3" name="Clip" r:id="rId3" imgW="3600000" imgH="3371429" progId="MS_ClipArt_Gallery.2">
                  <p:embed/>
                </p:oleObj>
              </mc:Choice>
              <mc:Fallback>
                <p:oleObj name="Clip" r:id="rId3" imgW="3600000" imgH="3371429" progId="MS_ClipArt_Gallery.2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38200"/>
                        <a:ext cx="5943600" cy="556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51" name="Rectangle 27"/>
          <p:cNvSpPr>
            <a:spLocks noChangeArrowheads="1"/>
          </p:cNvSpPr>
          <p:nvPr/>
        </p:nvSpPr>
        <p:spPr bwMode="auto">
          <a:xfrm>
            <a:off x="6248400" y="914400"/>
            <a:ext cx="2347913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/>
              <a:t>X is de slag- of spiegelplaat.</a:t>
            </a:r>
          </a:p>
          <a:p>
            <a:endParaRPr lang="nl-NL" sz="2800"/>
          </a:p>
          <a:p>
            <a:r>
              <a:rPr lang="nl-NL" sz="2800"/>
              <a:t>A olietoevoer</a:t>
            </a:r>
          </a:p>
          <a:p>
            <a:endParaRPr lang="nl-NL" sz="2800"/>
          </a:p>
          <a:p>
            <a:r>
              <a:rPr lang="nl-NL" sz="2800"/>
              <a:t>B perszijde</a:t>
            </a:r>
          </a:p>
        </p:txBody>
      </p:sp>
      <p:sp>
        <p:nvSpPr>
          <p:cNvPr id="129052" name="Text Box 28"/>
          <p:cNvSpPr txBox="1">
            <a:spLocks noChangeArrowheads="1"/>
          </p:cNvSpPr>
          <p:nvPr/>
        </p:nvSpPr>
        <p:spPr bwMode="auto">
          <a:xfrm>
            <a:off x="2727325" y="22510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X</a:t>
            </a:r>
          </a:p>
        </p:txBody>
      </p:sp>
      <p:sp>
        <p:nvSpPr>
          <p:cNvPr id="129053" name="Text Box 29"/>
          <p:cNvSpPr txBox="1">
            <a:spLocks noChangeArrowheads="1"/>
          </p:cNvSpPr>
          <p:nvPr/>
        </p:nvSpPr>
        <p:spPr bwMode="auto">
          <a:xfrm>
            <a:off x="5546725" y="438467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A</a:t>
            </a:r>
          </a:p>
        </p:txBody>
      </p:sp>
      <p:sp>
        <p:nvSpPr>
          <p:cNvPr id="129054" name="Text Box 30"/>
          <p:cNvSpPr txBox="1">
            <a:spLocks noChangeArrowheads="1"/>
          </p:cNvSpPr>
          <p:nvPr/>
        </p:nvSpPr>
        <p:spPr bwMode="auto">
          <a:xfrm>
            <a:off x="5546725" y="25558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B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3107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31076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31077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107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31079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31080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31081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082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083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084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085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086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087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088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089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1090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31091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2743200" cy="838200"/>
          </a:xfrm>
        </p:spPr>
        <p:txBody>
          <a:bodyPr/>
          <a:lstStyle/>
          <a:p>
            <a:r>
              <a:rPr lang="nl-NL" sz="4800" b="1">
                <a:solidFill>
                  <a:srgbClr val="FF0000"/>
                </a:solidFill>
              </a:rPr>
              <a:t>De bouw</a:t>
            </a:r>
            <a:endParaRPr lang="de-DE" sz="5400" b="1"/>
          </a:p>
        </p:txBody>
      </p:sp>
      <p:graphicFrame>
        <p:nvGraphicFramePr>
          <p:cNvPr id="131092" name="Object 20"/>
          <p:cNvGraphicFramePr>
            <a:graphicFrameLocks noChangeAspect="1"/>
          </p:cNvGraphicFramePr>
          <p:nvPr/>
        </p:nvGraphicFramePr>
        <p:xfrm>
          <a:off x="0" y="1066800"/>
          <a:ext cx="5257800" cy="528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5" name="Clip" r:id="rId3" imgW="3600000" imgH="3371429" progId="MS_ClipArt_Gallery.2">
                  <p:embed/>
                </p:oleObj>
              </mc:Choice>
              <mc:Fallback>
                <p:oleObj name="Clip" r:id="rId3" imgW="3600000" imgH="3371429" progId="MS_ClipArt_Gallery.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5257800" cy="528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093" name="Rectangle 21"/>
          <p:cNvSpPr>
            <a:spLocks noChangeArrowheads="1"/>
          </p:cNvSpPr>
          <p:nvPr/>
        </p:nvSpPr>
        <p:spPr bwMode="auto">
          <a:xfrm>
            <a:off x="5410200" y="1066800"/>
            <a:ext cx="32004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/>
              <a:t>De slagplaat wordt door de stelcilinder versteld.</a:t>
            </a:r>
          </a:p>
          <a:p>
            <a:endParaRPr lang="nl-NL" sz="2800"/>
          </a:p>
          <a:p>
            <a:r>
              <a:rPr lang="nl-NL" sz="2800"/>
              <a:t>De plunjers maken hierdoor een meer of minder lange slag.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09572" name="Group 4"/>
          <p:cNvGrpSpPr>
            <a:grpSpLocks/>
          </p:cNvGrpSpPr>
          <p:nvPr/>
        </p:nvGrpSpPr>
        <p:grpSpPr bwMode="auto">
          <a:xfrm>
            <a:off x="228600" y="0"/>
            <a:ext cx="9144000" cy="6858000"/>
            <a:chOff x="0" y="0"/>
            <a:chExt cx="6240" cy="4320"/>
          </a:xfrm>
        </p:grpSpPr>
        <p:grpSp>
          <p:nvGrpSpPr>
            <p:cNvPr id="109573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0957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957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09576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09577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09578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579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580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581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582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583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584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585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586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587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09588" name="Rectangle 20"/>
          <p:cNvSpPr>
            <a:spLocks noChangeArrowheads="1"/>
          </p:cNvSpPr>
          <p:nvPr/>
        </p:nvSpPr>
        <p:spPr bwMode="auto">
          <a:xfrm>
            <a:off x="228600" y="381000"/>
            <a:ext cx="70278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de-DE" sz="4000">
                <a:solidFill>
                  <a:srgbClr val="FF0000"/>
                </a:solidFill>
              </a:rPr>
              <a:t>F</a:t>
            </a:r>
            <a:r>
              <a:rPr kumimoji="1" lang="nl-NL" sz="4000">
                <a:solidFill>
                  <a:srgbClr val="FF0000"/>
                </a:solidFill>
              </a:rPr>
              <a:t>endt Farmer 400 Vario serie</a:t>
            </a:r>
            <a:endParaRPr kumimoji="1" lang="de-DE" sz="3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1066800" y="1905000"/>
            <a:ext cx="7391400" cy="1006475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nl-NL" sz="4000"/>
              <a:t>Uitgevoerd met het moderne load-sensing hydraulieksysteem.</a:t>
            </a:r>
            <a:endParaRPr lang="de-DE" sz="4800" b="0">
              <a:latin typeface="Arial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32099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32100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32101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210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32103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32104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32105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106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107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108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109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110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111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112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113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2114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32115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838200"/>
          </a:xfrm>
        </p:spPr>
        <p:txBody>
          <a:bodyPr/>
          <a:lstStyle/>
          <a:p>
            <a:r>
              <a:rPr lang="nl-NL" sz="4800" b="1">
                <a:solidFill>
                  <a:srgbClr val="FF0000"/>
                </a:solidFill>
              </a:rPr>
              <a:t>Wie of wat verzorgt de regeling?</a:t>
            </a:r>
            <a:endParaRPr lang="de-DE" sz="5400" b="1"/>
          </a:p>
        </p:txBody>
      </p:sp>
      <p:graphicFrame>
        <p:nvGraphicFramePr>
          <p:cNvPr id="132116" name="Object 20"/>
          <p:cNvGraphicFramePr>
            <a:graphicFrameLocks noChangeAspect="1"/>
          </p:cNvGraphicFramePr>
          <p:nvPr/>
        </p:nvGraphicFramePr>
        <p:xfrm>
          <a:off x="0" y="1676400"/>
          <a:ext cx="6781800" cy="463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9" name="Clip" r:id="rId3" imgW="4104762" imgH="2942857" progId="MS_ClipArt_Gallery.2">
                  <p:embed/>
                </p:oleObj>
              </mc:Choice>
              <mc:Fallback>
                <p:oleObj name="Clip" r:id="rId3" imgW="4104762" imgH="2942857" progId="MS_ClipArt_Gallery.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6781800" cy="463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2120" name="Group 24"/>
          <p:cNvGrpSpPr>
            <a:grpSpLocks/>
          </p:cNvGrpSpPr>
          <p:nvPr/>
        </p:nvGrpSpPr>
        <p:grpSpPr bwMode="auto">
          <a:xfrm>
            <a:off x="5410200" y="3733800"/>
            <a:ext cx="3048000" cy="1509713"/>
            <a:chOff x="2784" y="2208"/>
            <a:chExt cx="1920" cy="951"/>
          </a:xfrm>
        </p:grpSpPr>
        <p:sp>
          <p:nvSpPr>
            <p:cNvPr id="132121" name="Line 25"/>
            <p:cNvSpPr>
              <a:spLocks noChangeShapeType="1"/>
            </p:cNvSpPr>
            <p:nvPr/>
          </p:nvSpPr>
          <p:spPr bwMode="auto">
            <a:xfrm flipH="1" flipV="1">
              <a:off x="2784" y="2208"/>
              <a:ext cx="912" cy="9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2122" name="Text Box 26"/>
            <p:cNvSpPr txBox="1">
              <a:spLocks noChangeArrowheads="1"/>
            </p:cNvSpPr>
            <p:nvPr/>
          </p:nvSpPr>
          <p:spPr bwMode="auto">
            <a:xfrm>
              <a:off x="3648" y="2928"/>
              <a:ext cx="1056" cy="231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800">
                  <a:latin typeface="Arial Rounded MT Bold" pitchFamily="34" charset="0"/>
                </a:rPr>
                <a:t>LS- ventiel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  <p:grpSp>
        <p:nvGrpSpPr>
          <p:cNvPr id="132123" name="Group 27"/>
          <p:cNvGrpSpPr>
            <a:grpSpLocks/>
          </p:cNvGrpSpPr>
          <p:nvPr/>
        </p:nvGrpSpPr>
        <p:grpSpPr bwMode="auto">
          <a:xfrm>
            <a:off x="3962400" y="838200"/>
            <a:ext cx="2514600" cy="1371600"/>
            <a:chOff x="3552" y="1056"/>
            <a:chExt cx="1248" cy="864"/>
          </a:xfrm>
        </p:grpSpPr>
        <p:sp>
          <p:nvSpPr>
            <p:cNvPr id="132124" name="Line 28"/>
            <p:cNvSpPr>
              <a:spLocks noChangeShapeType="1"/>
            </p:cNvSpPr>
            <p:nvPr/>
          </p:nvSpPr>
          <p:spPr bwMode="auto">
            <a:xfrm flipH="1">
              <a:off x="3600" y="1248"/>
              <a:ext cx="624" cy="6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2125" name="Text Box 29"/>
            <p:cNvSpPr txBox="1">
              <a:spLocks noChangeArrowheads="1"/>
            </p:cNvSpPr>
            <p:nvPr/>
          </p:nvSpPr>
          <p:spPr bwMode="auto">
            <a:xfrm>
              <a:off x="3552" y="1056"/>
              <a:ext cx="1248" cy="231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800">
                  <a:latin typeface="Arial" charset="0"/>
                </a:rPr>
                <a:t>Maximaal-drukklep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  <p:grpSp>
        <p:nvGrpSpPr>
          <p:cNvPr id="132126" name="Group 30"/>
          <p:cNvGrpSpPr>
            <a:grpSpLocks/>
          </p:cNvGrpSpPr>
          <p:nvPr/>
        </p:nvGrpSpPr>
        <p:grpSpPr bwMode="auto">
          <a:xfrm>
            <a:off x="0" y="1066800"/>
            <a:ext cx="2438400" cy="1524000"/>
            <a:chOff x="1008" y="720"/>
            <a:chExt cx="1536" cy="960"/>
          </a:xfrm>
        </p:grpSpPr>
        <p:sp>
          <p:nvSpPr>
            <p:cNvPr id="132127" name="Line 31"/>
            <p:cNvSpPr>
              <a:spLocks noChangeShapeType="1"/>
            </p:cNvSpPr>
            <p:nvPr/>
          </p:nvSpPr>
          <p:spPr bwMode="auto">
            <a:xfrm>
              <a:off x="1536" y="912"/>
              <a:ext cx="1008" cy="7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32128" name="Text Box 32"/>
            <p:cNvSpPr txBox="1">
              <a:spLocks noChangeArrowheads="1"/>
            </p:cNvSpPr>
            <p:nvPr/>
          </p:nvSpPr>
          <p:spPr bwMode="auto">
            <a:xfrm>
              <a:off x="1008" y="720"/>
              <a:ext cx="1056" cy="231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800">
                  <a:latin typeface="Arial" charset="0"/>
                </a:rPr>
                <a:t>LS-klep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3414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34149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3415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4151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34152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34153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34154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155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156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157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158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159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160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161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162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4163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34164" name="Rectangle 20"/>
          <p:cNvSpPr>
            <a:spLocks noChangeArrowheads="1"/>
          </p:cNvSpPr>
          <p:nvPr/>
        </p:nvSpPr>
        <p:spPr bwMode="auto">
          <a:xfrm>
            <a:off x="457200" y="304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Kortom</a:t>
            </a:r>
            <a:endParaRPr kumimoji="1" lang="de-DE" sz="5400">
              <a:solidFill>
                <a:schemeClr val="tx2"/>
              </a:solidFill>
            </a:endParaRP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838200" y="190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34166" name="Text Box 22"/>
          <p:cNvSpPr txBox="1">
            <a:spLocks noChangeArrowheads="1"/>
          </p:cNvSpPr>
          <p:nvPr/>
        </p:nvSpPr>
        <p:spPr bwMode="auto">
          <a:xfrm>
            <a:off x="381000" y="2209800"/>
            <a:ext cx="815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3600"/>
              <a:t>Twee type pompen waarbij, met een constant motortoerental, het opbrengstvolume te veranderen is.</a:t>
            </a:r>
            <a:endParaRPr lang="nl-NL" sz="40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6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3824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38245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3824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824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38248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38249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38250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251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252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253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254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255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256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257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258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8259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457200" y="304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Waar stopt load - sensing?</a:t>
            </a:r>
            <a:endParaRPr kumimoji="1" lang="de-DE" sz="5400">
              <a:solidFill>
                <a:schemeClr val="tx2"/>
              </a:solidFill>
            </a:endParaRPr>
          </a:p>
        </p:txBody>
      </p:sp>
      <p:sp>
        <p:nvSpPr>
          <p:cNvPr id="138261" name="Text Box 21"/>
          <p:cNvSpPr txBox="1">
            <a:spLocks noChangeArrowheads="1"/>
          </p:cNvSpPr>
          <p:nvPr/>
        </p:nvSpPr>
        <p:spPr bwMode="auto">
          <a:xfrm>
            <a:off x="838200" y="190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381000" y="23622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/>
              <a:t> </a:t>
            </a:r>
            <a:r>
              <a:rPr lang="nl-NL" sz="3600"/>
              <a:t>Te vaak direct achter het regelventiel van de trekker.</a:t>
            </a:r>
            <a:endParaRPr lang="nl-NL" sz="3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3517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35173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3517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517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35176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35177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35178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179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180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181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182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183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184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185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186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5187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35188" name="Rectangle 20"/>
          <p:cNvSpPr>
            <a:spLocks noChangeArrowheads="1"/>
          </p:cNvSpPr>
          <p:nvPr/>
        </p:nvSpPr>
        <p:spPr bwMode="auto">
          <a:xfrm>
            <a:off x="457200" y="304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Geen probleem.</a:t>
            </a:r>
            <a:endParaRPr kumimoji="1" lang="de-DE" sz="5400">
              <a:solidFill>
                <a:schemeClr val="tx2"/>
              </a:solidFill>
            </a:endParaRPr>
          </a:p>
        </p:txBody>
      </p:sp>
      <p:sp>
        <p:nvSpPr>
          <p:cNvPr id="135190" name="Text Box 22"/>
          <p:cNvSpPr txBox="1">
            <a:spLocks noChangeArrowheads="1"/>
          </p:cNvSpPr>
          <p:nvPr/>
        </p:nvSpPr>
        <p:spPr bwMode="auto">
          <a:xfrm>
            <a:off x="381000" y="2057400"/>
            <a:ext cx="81534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/>
              <a:t> </a:t>
            </a:r>
            <a:r>
              <a:rPr lang="nl-NL" sz="3600"/>
              <a:t>Als we een werktuig middels het LS- ventiel van een trekker bedienen.</a:t>
            </a:r>
          </a:p>
          <a:p>
            <a:r>
              <a:rPr lang="nl-NL" sz="3600"/>
              <a:t>We hebben dan een perfect en energie- besparend systeem.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9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3619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36197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3619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6199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36200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36201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36202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203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204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205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206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207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208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209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210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6211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457200" y="304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Maar pas op!</a:t>
            </a:r>
            <a:endParaRPr kumimoji="1" lang="de-DE" sz="5400">
              <a:solidFill>
                <a:schemeClr val="tx2"/>
              </a:solidFill>
            </a:endParaRPr>
          </a:p>
        </p:txBody>
      </p:sp>
      <p:sp>
        <p:nvSpPr>
          <p:cNvPr id="136214" name="Text Box 22"/>
          <p:cNvSpPr txBox="1">
            <a:spLocks noChangeArrowheads="1"/>
          </p:cNvSpPr>
          <p:nvPr/>
        </p:nvSpPr>
        <p:spPr bwMode="auto">
          <a:xfrm>
            <a:off x="381000" y="2133600"/>
            <a:ext cx="815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/>
              <a:t> </a:t>
            </a:r>
            <a:r>
              <a:rPr lang="nl-NL" sz="3600"/>
              <a:t>Koppelen we een een trekker met LS aan een werktuig met eigen ventielen, maar zonder LS, dan is het oppassen!</a:t>
            </a:r>
            <a:endParaRPr lang="nl-NL" sz="3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3722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37221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3722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7223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37224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37225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37226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227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228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229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230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231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232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233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234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7235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37236" name="Rectangle 20"/>
          <p:cNvSpPr>
            <a:spLocks noChangeArrowheads="1"/>
          </p:cNvSpPr>
          <p:nvPr/>
        </p:nvSpPr>
        <p:spPr bwMode="auto">
          <a:xfrm>
            <a:off x="457200" y="304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Waarom?</a:t>
            </a:r>
            <a:endParaRPr kumimoji="1" lang="de-DE" sz="5400">
              <a:solidFill>
                <a:schemeClr val="tx2"/>
              </a:solidFill>
            </a:endParaRPr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838200" y="190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81000" y="2209800"/>
            <a:ext cx="815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3600"/>
              <a:t>Zonder enige speciale aandacht hebben we kans op veel vermogensverlies en een kokend hete olie.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4336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43365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4336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336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43368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43369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43370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371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372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373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374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375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376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377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378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3379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43380" name="Rectangle 20"/>
          <p:cNvSpPr>
            <a:spLocks noChangeArrowheads="1"/>
          </p:cNvSpPr>
          <p:nvPr/>
        </p:nvSpPr>
        <p:spPr bwMode="auto">
          <a:xfrm>
            <a:off x="457200" y="304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Hoe kan dat?</a:t>
            </a:r>
            <a:endParaRPr kumimoji="1" lang="de-DE" sz="5400">
              <a:solidFill>
                <a:schemeClr val="tx2"/>
              </a:solidFill>
            </a:endParaRPr>
          </a:p>
        </p:txBody>
      </p:sp>
      <p:sp>
        <p:nvSpPr>
          <p:cNvPr id="143381" name="Text Box 21"/>
          <p:cNvSpPr txBox="1">
            <a:spLocks noChangeArrowheads="1"/>
          </p:cNvSpPr>
          <p:nvPr/>
        </p:nvSpPr>
        <p:spPr bwMode="auto">
          <a:xfrm>
            <a:off x="838200" y="190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43382" name="Text Box 22"/>
          <p:cNvSpPr txBox="1">
            <a:spLocks noChangeArrowheads="1"/>
          </p:cNvSpPr>
          <p:nvPr/>
        </p:nvSpPr>
        <p:spPr bwMode="auto">
          <a:xfrm>
            <a:off x="381000" y="1905000"/>
            <a:ext cx="8153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3600"/>
              <a:t>Het ventiel van de trekker wordt open- gezet om het ventiel op het werktuig te kunnen laten functioneren.</a:t>
            </a:r>
          </a:p>
          <a:p>
            <a:endParaRPr lang="nl-NL" sz="3600"/>
          </a:p>
          <a:p>
            <a:r>
              <a:rPr lang="nl-NL" sz="3600"/>
              <a:t>De stuurleiding is buiten werking, dus wordt er alleen nog door de maximaal- drukklep teruggeregeld. (220 bar)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3926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39269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3927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39271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39272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39273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39274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275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276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277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278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279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280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281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282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39283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39284" name="Rectangle 20"/>
          <p:cNvSpPr>
            <a:spLocks noChangeArrowheads="1"/>
          </p:cNvSpPr>
          <p:nvPr/>
        </p:nvSpPr>
        <p:spPr bwMode="auto">
          <a:xfrm>
            <a:off x="457200" y="304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4400">
                <a:solidFill>
                  <a:srgbClr val="FF0000"/>
                </a:solidFill>
              </a:rPr>
              <a:t>Dus is het behelpen geblazen!</a:t>
            </a:r>
            <a:endParaRPr kumimoji="1" lang="de-DE" sz="4400">
              <a:solidFill>
                <a:schemeClr val="tx2"/>
              </a:solidFill>
            </a:endParaRP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838200" y="190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39286" name="Text Box 22"/>
          <p:cNvSpPr txBox="1">
            <a:spLocks noChangeArrowheads="1"/>
          </p:cNvSpPr>
          <p:nvPr/>
        </p:nvSpPr>
        <p:spPr bwMode="auto">
          <a:xfrm>
            <a:off x="381000" y="1905000"/>
            <a:ext cx="815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/>
              <a:t> </a:t>
            </a:r>
            <a:r>
              <a:rPr lang="nl-NL" sz="3600"/>
              <a:t>We zullen ons dus moeten behelpen en daarbij alle voorzichtigheid in acht nemen.</a:t>
            </a:r>
            <a:endParaRPr lang="nl-NL" sz="32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8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4029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40293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4029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029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40296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40297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40298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299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300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301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302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303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304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305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306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0307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457200" y="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Hoe aansluiten?</a:t>
            </a:r>
            <a:endParaRPr kumimoji="1" lang="de-DE" sz="5400">
              <a:solidFill>
                <a:schemeClr val="tx2"/>
              </a:solidFill>
            </a:endParaRPr>
          </a:p>
        </p:txBody>
      </p:sp>
      <p:sp>
        <p:nvSpPr>
          <p:cNvPr id="140309" name="Text Box 21"/>
          <p:cNvSpPr txBox="1">
            <a:spLocks noChangeArrowheads="1"/>
          </p:cNvSpPr>
          <p:nvPr/>
        </p:nvSpPr>
        <p:spPr bwMode="auto">
          <a:xfrm>
            <a:off x="838200" y="190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graphicFrame>
        <p:nvGraphicFramePr>
          <p:cNvPr id="140311" name="Object 23"/>
          <p:cNvGraphicFramePr>
            <a:graphicFrameLocks noChangeAspect="1"/>
          </p:cNvGraphicFramePr>
          <p:nvPr/>
        </p:nvGraphicFramePr>
        <p:xfrm>
          <a:off x="0" y="1905000"/>
          <a:ext cx="7391400" cy="438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4" name="Clip" r:id="rId3" imgW="21600000" imgH="12809524" progId="MS_ClipArt_Gallery.2">
                  <p:embed/>
                </p:oleObj>
              </mc:Choice>
              <mc:Fallback>
                <p:oleObj name="Clip" r:id="rId3" imgW="21600000" imgH="12809524" progId="MS_ClipArt_Gallery.2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0"/>
                        <a:ext cx="7391400" cy="438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0313" name="Group 25"/>
          <p:cNvGrpSpPr>
            <a:grpSpLocks/>
          </p:cNvGrpSpPr>
          <p:nvPr/>
        </p:nvGrpSpPr>
        <p:grpSpPr bwMode="auto">
          <a:xfrm>
            <a:off x="2895600" y="1143000"/>
            <a:ext cx="2971800" cy="1524000"/>
            <a:chOff x="1008" y="720"/>
            <a:chExt cx="1536" cy="960"/>
          </a:xfrm>
        </p:grpSpPr>
        <p:sp>
          <p:nvSpPr>
            <p:cNvPr id="140314" name="Line 26"/>
            <p:cNvSpPr>
              <a:spLocks noChangeShapeType="1"/>
            </p:cNvSpPr>
            <p:nvPr/>
          </p:nvSpPr>
          <p:spPr bwMode="auto">
            <a:xfrm>
              <a:off x="1536" y="912"/>
              <a:ext cx="1008" cy="7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0315" name="Text Box 27"/>
            <p:cNvSpPr txBox="1">
              <a:spLocks noChangeArrowheads="1"/>
            </p:cNvSpPr>
            <p:nvPr/>
          </p:nvSpPr>
          <p:spPr bwMode="auto">
            <a:xfrm>
              <a:off x="1008" y="720"/>
              <a:ext cx="1056" cy="231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800">
                  <a:latin typeface="Arial" charset="0"/>
                </a:rPr>
                <a:t>Gesloten ventiel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  <p:grpSp>
        <p:nvGrpSpPr>
          <p:cNvPr id="140316" name="Group 28"/>
          <p:cNvGrpSpPr>
            <a:grpSpLocks/>
          </p:cNvGrpSpPr>
          <p:nvPr/>
        </p:nvGrpSpPr>
        <p:grpSpPr bwMode="auto">
          <a:xfrm>
            <a:off x="3276600" y="3657600"/>
            <a:ext cx="2514600" cy="1524000"/>
            <a:chOff x="1008" y="720"/>
            <a:chExt cx="1536" cy="960"/>
          </a:xfrm>
        </p:grpSpPr>
        <p:sp>
          <p:nvSpPr>
            <p:cNvPr id="140317" name="Line 29"/>
            <p:cNvSpPr>
              <a:spLocks noChangeShapeType="1"/>
            </p:cNvSpPr>
            <p:nvPr/>
          </p:nvSpPr>
          <p:spPr bwMode="auto">
            <a:xfrm>
              <a:off x="1536" y="912"/>
              <a:ext cx="1008" cy="7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40318" name="Text Box 30"/>
            <p:cNvSpPr txBox="1">
              <a:spLocks noChangeArrowheads="1"/>
            </p:cNvSpPr>
            <p:nvPr/>
          </p:nvSpPr>
          <p:spPr bwMode="auto">
            <a:xfrm>
              <a:off x="1008" y="720"/>
              <a:ext cx="1056" cy="231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800">
                  <a:latin typeface="Arial" charset="0"/>
                </a:rPr>
                <a:t>Open ventiel?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4131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41317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4131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1319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41320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41321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41322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323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324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325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326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327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328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329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330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1331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41332" name="Rectangle 20"/>
          <p:cNvSpPr>
            <a:spLocks noChangeArrowheads="1"/>
          </p:cNvSpPr>
          <p:nvPr/>
        </p:nvSpPr>
        <p:spPr bwMode="auto">
          <a:xfrm>
            <a:off x="609600" y="8382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Beide kan, maar in beide gevallen hebben we verlies.</a:t>
            </a:r>
            <a:endParaRPr kumimoji="1" lang="de-DE" sz="5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14693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1469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469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4696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14697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699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700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701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702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703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704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705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706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4707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14708" name="Rectangle 20"/>
          <p:cNvSpPr>
            <a:spLocks noChangeArrowheads="1"/>
          </p:cNvSpPr>
          <p:nvPr/>
        </p:nvSpPr>
        <p:spPr bwMode="auto">
          <a:xfrm>
            <a:off x="211138" y="228600"/>
            <a:ext cx="829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de-DE" sz="4000">
                <a:solidFill>
                  <a:srgbClr val="FF0000"/>
                </a:solidFill>
              </a:rPr>
              <a:t>Eerst even herinneringen ophalen.</a:t>
            </a:r>
            <a:endParaRPr kumimoji="1" lang="de-DE" sz="4400" b="0">
              <a:solidFill>
                <a:schemeClr val="tx2"/>
              </a:solidFill>
            </a:endParaRPr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228600" y="1981200"/>
            <a:ext cx="8370888" cy="549275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nl-NL" sz="4000"/>
              <a:t>Wat is load - sensing?</a:t>
            </a:r>
            <a:endParaRPr lang="de-DE" sz="4000">
              <a:latin typeface="Arial" charset="0"/>
            </a:endParaRPr>
          </a:p>
        </p:txBody>
      </p:sp>
      <p:sp>
        <p:nvSpPr>
          <p:cNvPr id="114712" name="Text Box 24"/>
          <p:cNvSpPr txBox="1">
            <a:spLocks noChangeArrowheads="1"/>
          </p:cNvSpPr>
          <p:nvPr/>
        </p:nvSpPr>
        <p:spPr bwMode="auto">
          <a:xfrm>
            <a:off x="228600" y="3048000"/>
            <a:ext cx="8370888" cy="549275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nl-NL" sz="4000"/>
              <a:t>Wat kunnen we er mee?</a:t>
            </a:r>
            <a:endParaRPr lang="de-DE" sz="4000">
              <a:solidFill>
                <a:schemeClr val="tx2"/>
              </a:solidFill>
            </a:endParaRPr>
          </a:p>
        </p:txBody>
      </p:sp>
      <p:sp>
        <p:nvSpPr>
          <p:cNvPr id="114714" name="Text Box 26"/>
          <p:cNvSpPr txBox="1">
            <a:spLocks noChangeArrowheads="1"/>
          </p:cNvSpPr>
          <p:nvPr/>
        </p:nvSpPr>
        <p:spPr bwMode="auto">
          <a:xfrm>
            <a:off x="228600" y="4191000"/>
            <a:ext cx="8142288" cy="549275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nl-NL" sz="4000"/>
              <a:t>Waar moeten we om denken?</a:t>
            </a:r>
            <a:endParaRPr lang="de-DE" sz="40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4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4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4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9" grpId="0" animBg="1" autoUpdateAnimBg="0"/>
      <p:bldP spid="114712" grpId="0" animBg="1" autoUpdateAnimBg="0"/>
      <p:bldP spid="114714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45413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4541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541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45416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45417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45418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419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420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421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422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423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424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425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426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5427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45428" name="Rectangle 20"/>
          <p:cNvSpPr>
            <a:spLocks noChangeArrowheads="1"/>
          </p:cNvSpPr>
          <p:nvPr/>
        </p:nvSpPr>
        <p:spPr bwMode="auto">
          <a:xfrm>
            <a:off x="685800" y="304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4400">
                <a:solidFill>
                  <a:srgbClr val="FF0000"/>
                </a:solidFill>
              </a:rPr>
              <a:t>Gesloten systeem in ruststand</a:t>
            </a:r>
            <a:endParaRPr kumimoji="1" lang="de-DE" sz="5400">
              <a:solidFill>
                <a:schemeClr val="tx2"/>
              </a:solidFill>
            </a:endParaRPr>
          </a:p>
        </p:txBody>
      </p:sp>
      <p:sp>
        <p:nvSpPr>
          <p:cNvPr id="145429" name="Text Box 21"/>
          <p:cNvSpPr txBox="1">
            <a:spLocks noChangeArrowheads="1"/>
          </p:cNvSpPr>
          <p:nvPr/>
        </p:nvSpPr>
        <p:spPr bwMode="auto">
          <a:xfrm>
            <a:off x="838200" y="190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45430" name="Text Box 22"/>
          <p:cNvSpPr txBox="1">
            <a:spLocks noChangeArrowheads="1"/>
          </p:cNvSpPr>
          <p:nvPr/>
        </p:nvSpPr>
        <p:spPr bwMode="auto">
          <a:xfrm>
            <a:off x="381000" y="1600200"/>
            <a:ext cx="8153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/>
              <a:t> </a:t>
            </a:r>
            <a:r>
              <a:rPr lang="nl-NL" sz="2800"/>
              <a:t>De maximum drukklep regelt bij +/_ 220bar de pomp op nul, met als gevolg beperkt verlies.</a:t>
            </a:r>
          </a:p>
          <a:p>
            <a:endParaRPr lang="nl-NL" sz="2800"/>
          </a:p>
          <a:p>
            <a:r>
              <a:rPr lang="nl-NL" sz="2800"/>
              <a:t>Heeft een gesloten systeem een eigen overdruk, welke vaak lager afgesteld staat, dan wordt het probleem groter.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30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4848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48485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4848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848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48488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48489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48490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491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492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493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494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495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496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497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498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8499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609600" y="228600"/>
            <a:ext cx="746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4400">
                <a:solidFill>
                  <a:srgbClr val="FF0000"/>
                </a:solidFill>
              </a:rPr>
              <a:t>Open systeem in ruststand</a:t>
            </a:r>
            <a:endParaRPr kumimoji="1" lang="de-DE" sz="5400">
              <a:solidFill>
                <a:schemeClr val="tx2"/>
              </a:solidFill>
            </a:endParaRPr>
          </a:p>
        </p:txBody>
      </p:sp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838200" y="2590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533400" y="20574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/>
              <a:t> </a:t>
            </a:r>
            <a:r>
              <a:rPr lang="nl-NL" sz="2800"/>
              <a:t>De olie zal met een beperkte omloopdruk rondgepompt worden. Ook dit betekent verlies.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0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4643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46437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4643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6439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46440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46441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46442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443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444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445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446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447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448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449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450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6451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46452" name="Rectangle 20"/>
          <p:cNvSpPr>
            <a:spLocks noChangeArrowheads="1"/>
          </p:cNvSpPr>
          <p:nvPr/>
        </p:nvSpPr>
        <p:spPr bwMode="auto">
          <a:xfrm>
            <a:off x="457200" y="2286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Beide systemen in werking</a:t>
            </a:r>
            <a:endParaRPr kumimoji="1" lang="de-DE" sz="5400">
              <a:solidFill>
                <a:schemeClr val="tx2"/>
              </a:solidFill>
            </a:endParaRPr>
          </a:p>
        </p:txBody>
      </p:sp>
      <p:sp>
        <p:nvSpPr>
          <p:cNvPr id="146454" name="Text Box 22"/>
          <p:cNvSpPr txBox="1">
            <a:spLocks noChangeArrowheads="1"/>
          </p:cNvSpPr>
          <p:nvPr/>
        </p:nvSpPr>
        <p:spPr bwMode="auto">
          <a:xfrm>
            <a:off x="381000" y="2133600"/>
            <a:ext cx="8153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/>
              <a:t> </a:t>
            </a:r>
            <a:r>
              <a:rPr lang="nl-NL" sz="2800"/>
              <a:t>De enige regeling is de maximaal-drukklep en eventueel het overdrukventiel van het werktuig.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4746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47461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4746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7463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47464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47465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47466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467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468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469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470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471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472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473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474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7475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47476" name="Rectangle 20"/>
          <p:cNvSpPr>
            <a:spLocks noChangeArrowheads="1"/>
          </p:cNvSpPr>
          <p:nvPr/>
        </p:nvSpPr>
        <p:spPr bwMode="auto">
          <a:xfrm>
            <a:off x="457200" y="304800"/>
            <a:ext cx="388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Het verlies</a:t>
            </a:r>
            <a:endParaRPr kumimoji="1" lang="de-DE" sz="5400">
              <a:solidFill>
                <a:schemeClr val="tx2"/>
              </a:solidFill>
            </a:endParaRPr>
          </a:p>
        </p:txBody>
      </p:sp>
      <p:sp>
        <p:nvSpPr>
          <p:cNvPr id="147477" name="Text Box 21"/>
          <p:cNvSpPr txBox="1">
            <a:spLocks noChangeArrowheads="1"/>
          </p:cNvSpPr>
          <p:nvPr/>
        </p:nvSpPr>
        <p:spPr bwMode="auto">
          <a:xfrm>
            <a:off x="838200" y="190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381000" y="20574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/>
              <a:t> </a:t>
            </a:r>
            <a:r>
              <a:rPr lang="nl-NL" sz="3600"/>
              <a:t>Een grote hoeveelheid olie onder hoge druk rondpompen betekent verlies.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7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49509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4951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49511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49512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49513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49514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515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516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517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518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519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520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521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522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49523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49524" name="Rectangle 20"/>
          <p:cNvSpPr>
            <a:spLocks noChangeArrowheads="1"/>
          </p:cNvSpPr>
          <p:nvPr/>
        </p:nvSpPr>
        <p:spPr bwMode="auto">
          <a:xfrm>
            <a:off x="457200" y="304800"/>
            <a:ext cx="830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Maar gekker wordt het als</a:t>
            </a:r>
            <a:endParaRPr kumimoji="1" lang="de-DE" sz="5400">
              <a:solidFill>
                <a:schemeClr val="tx2"/>
              </a:solidFill>
            </a:endParaRPr>
          </a:p>
        </p:txBody>
      </p:sp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990600" y="3124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381000" y="1981200"/>
            <a:ext cx="81534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2800"/>
              <a:t>het overdrukventiel van het werktuig op een veel lagere druk staat als de maximaal-drukklep.</a:t>
            </a:r>
          </a:p>
          <a:p>
            <a:endParaRPr lang="nl-NL" sz="2800"/>
          </a:p>
          <a:p>
            <a:r>
              <a:rPr lang="nl-NL" sz="2800"/>
              <a:t>De olie zal door het overdrukventiel geperst worden en de pomp blijft maximaal olie leveren.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26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5053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50533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5053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5053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50536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50537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50538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539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540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541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542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543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544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545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546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0547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457200" y="304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Is dat verlies zo groot?</a:t>
            </a:r>
            <a:endParaRPr kumimoji="1" lang="de-DE" sz="5400">
              <a:solidFill>
                <a:schemeClr val="tx2"/>
              </a:solidFill>
            </a:endParaRPr>
          </a:p>
        </p:txBody>
      </p:sp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533400" y="2438400"/>
            <a:ext cx="79248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3200"/>
              <a:t>Drukverschil x liters / 600 = verlies in kW</a:t>
            </a:r>
          </a:p>
          <a:p>
            <a:r>
              <a:rPr lang="nl-NL" sz="3200"/>
              <a:t>Voorbeeld: </a:t>
            </a:r>
          </a:p>
          <a:p>
            <a:r>
              <a:rPr lang="nl-NL" sz="3200"/>
              <a:t>Trekker 220 bar en een overdruk van het werktuig op 180 bar.                       </a:t>
            </a:r>
          </a:p>
          <a:p>
            <a:r>
              <a:rPr lang="nl-NL" sz="3200"/>
              <a:t>Verlies is 40 x 102 /600 = 6,8 kW=9,2pk </a:t>
            </a:r>
          </a:p>
        </p:txBody>
      </p:sp>
      <p:sp>
        <p:nvSpPr>
          <p:cNvPr id="150550" name="Text Box 22"/>
          <p:cNvSpPr txBox="1">
            <a:spLocks noChangeArrowheads="1"/>
          </p:cNvSpPr>
          <p:nvPr/>
        </p:nvSpPr>
        <p:spPr bwMode="auto">
          <a:xfrm>
            <a:off x="609600" y="17526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3200"/>
              <a:t>Verliesberekening: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0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49" grpId="0" autoUpdateAnimBg="0"/>
      <p:bldP spid="150550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628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6282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62821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6282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62823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62824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62825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62826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827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828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829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830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831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832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833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834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2835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62836" name="Rectangle 20"/>
          <p:cNvSpPr>
            <a:spLocks noChangeArrowheads="1"/>
          </p:cNvSpPr>
          <p:nvPr/>
        </p:nvSpPr>
        <p:spPr bwMode="auto">
          <a:xfrm>
            <a:off x="457200" y="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Advies!</a:t>
            </a:r>
            <a:endParaRPr kumimoji="1" lang="de-DE" sz="6600">
              <a:solidFill>
                <a:schemeClr val="tx2"/>
              </a:solidFill>
            </a:endParaRPr>
          </a:p>
        </p:txBody>
      </p:sp>
      <p:sp>
        <p:nvSpPr>
          <p:cNvPr id="162837" name="Text Box 21"/>
          <p:cNvSpPr txBox="1">
            <a:spLocks noChangeArrowheads="1"/>
          </p:cNvSpPr>
          <p:nvPr/>
        </p:nvSpPr>
        <p:spPr bwMode="auto">
          <a:xfrm>
            <a:off x="838200" y="190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62838" name="Text Box 22"/>
          <p:cNvSpPr txBox="1">
            <a:spLocks noChangeArrowheads="1"/>
          </p:cNvSpPr>
          <p:nvPr/>
        </p:nvSpPr>
        <p:spPr bwMode="auto">
          <a:xfrm>
            <a:off x="381000" y="1600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/>
              <a:t> </a:t>
            </a:r>
            <a:r>
              <a:rPr lang="nl-NL" sz="3200"/>
              <a:t>Stel de volumestroomregeling altijd zo laag mogelijk af.</a:t>
            </a:r>
          </a:p>
        </p:txBody>
      </p:sp>
      <p:sp>
        <p:nvSpPr>
          <p:cNvPr id="162839" name="Text Box 23"/>
          <p:cNvSpPr txBox="1">
            <a:spLocks noChangeArrowheads="1"/>
          </p:cNvSpPr>
          <p:nvPr/>
        </p:nvSpPr>
        <p:spPr bwMode="auto">
          <a:xfrm>
            <a:off x="457200" y="2971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7200"/>
              <a:t>!</a:t>
            </a:r>
            <a:r>
              <a:rPr lang="nl-NL" sz="3200"/>
              <a:t>Tip: Regel de doorstroming van onderen af tot het voldoende is.</a:t>
            </a:r>
            <a:endParaRPr lang="nl-NL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6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36" grpId="0" autoUpdateAnimBg="0"/>
      <p:bldP spid="162838" grpId="0" autoUpdateAnimBg="0"/>
      <p:bldP spid="16283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52580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52581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5258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52583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52584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52585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52586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587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588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589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590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591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592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593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594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2595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457200" y="304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6000">
                <a:solidFill>
                  <a:srgbClr val="FF0000"/>
                </a:solidFill>
              </a:rPr>
              <a:t>Wat is ideaal?</a:t>
            </a:r>
            <a:endParaRPr kumimoji="1" lang="de-DE" sz="6000">
              <a:solidFill>
                <a:schemeClr val="tx2"/>
              </a:solidFill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838200" y="190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52598" name="Text Box 22"/>
          <p:cNvSpPr txBox="1">
            <a:spLocks noChangeArrowheads="1"/>
          </p:cNvSpPr>
          <p:nvPr/>
        </p:nvSpPr>
        <p:spPr bwMode="auto">
          <a:xfrm>
            <a:off x="381000" y="2209800"/>
            <a:ext cx="8153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/>
              <a:t> </a:t>
            </a:r>
            <a:r>
              <a:rPr lang="nl-NL" sz="3600"/>
              <a:t>Een trekker met load-sensing koppelen middels een LS aansluiting aan een werktuig met load - sensing!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5360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53605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5360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5360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53608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53609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53610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611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612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613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614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615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616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617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618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3619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53620" name="Rectangle 20"/>
          <p:cNvSpPr>
            <a:spLocks noChangeArrowheads="1"/>
          </p:cNvSpPr>
          <p:nvPr/>
        </p:nvSpPr>
        <p:spPr bwMode="auto">
          <a:xfrm>
            <a:off x="457200" y="3048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5400">
                <a:solidFill>
                  <a:srgbClr val="FF0000"/>
                </a:solidFill>
              </a:rPr>
              <a:t>De LS-aansluiting</a:t>
            </a:r>
            <a:endParaRPr kumimoji="1" lang="de-DE" sz="5400">
              <a:solidFill>
                <a:schemeClr val="tx2"/>
              </a:solidFill>
            </a:endParaRPr>
          </a:p>
        </p:txBody>
      </p:sp>
      <p:sp>
        <p:nvSpPr>
          <p:cNvPr id="153621" name="Text Box 21"/>
          <p:cNvSpPr txBox="1">
            <a:spLocks noChangeArrowheads="1"/>
          </p:cNvSpPr>
          <p:nvPr/>
        </p:nvSpPr>
        <p:spPr bwMode="auto">
          <a:xfrm>
            <a:off x="838200" y="19050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153622" name="Text Box 22"/>
          <p:cNvSpPr txBox="1">
            <a:spLocks noChangeArrowheads="1"/>
          </p:cNvSpPr>
          <p:nvPr/>
        </p:nvSpPr>
        <p:spPr bwMode="auto">
          <a:xfrm>
            <a:off x="0" y="1981200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3200"/>
              <a:t>Achter de trekker is gemonteerd;</a:t>
            </a:r>
          </a:p>
          <a:p>
            <a:r>
              <a:rPr lang="nl-NL" sz="3200"/>
              <a:t>een dikke persleiding rechtstreeks vanaf de pomp.</a:t>
            </a:r>
          </a:p>
          <a:p>
            <a:r>
              <a:rPr lang="nl-NL" sz="3200"/>
              <a:t>een dikke retourleiding rechtstreeks naar de tank.</a:t>
            </a:r>
          </a:p>
          <a:p>
            <a:r>
              <a:rPr lang="nl-NL" sz="3200"/>
              <a:t>een dunne stuurleiding.</a:t>
            </a:r>
          </a:p>
          <a:p>
            <a:endParaRPr lang="nl-NL" sz="3200"/>
          </a:p>
          <a:p>
            <a:r>
              <a:rPr lang="nl-NL" sz="3200"/>
              <a:t>Nr. prijslijst H200       f   575,00 excl. btw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2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5974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59748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5974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5975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59751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59752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59753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754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755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756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757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758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759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760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761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9762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59763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4437063" cy="685800"/>
          </a:xfrm>
        </p:spPr>
        <p:txBody>
          <a:bodyPr/>
          <a:lstStyle/>
          <a:p>
            <a:r>
              <a:rPr lang="de-DE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LS-aansluiting</a:t>
            </a:r>
          </a:p>
        </p:txBody>
      </p:sp>
      <p:pic>
        <p:nvPicPr>
          <p:cNvPr id="159804" name="Picture 60" descr="C:\Eigene Dateien\Fendt\Powerpoint\Bilderjpg\Allgemein\LAOD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6611938" cy="5291138"/>
          </a:xfrm>
          <a:prstGeom prst="rect">
            <a:avLst/>
          </a:prstGeom>
          <a:noFill/>
        </p:spPr>
      </p:pic>
      <p:grpSp>
        <p:nvGrpSpPr>
          <p:cNvPr id="159805" name="Group 61"/>
          <p:cNvGrpSpPr>
            <a:grpSpLocks/>
          </p:cNvGrpSpPr>
          <p:nvPr/>
        </p:nvGrpSpPr>
        <p:grpSpPr bwMode="auto">
          <a:xfrm>
            <a:off x="1143000" y="4267200"/>
            <a:ext cx="1968500" cy="1571625"/>
            <a:chOff x="2880" y="2352"/>
            <a:chExt cx="1344" cy="990"/>
          </a:xfrm>
        </p:grpSpPr>
        <p:sp>
          <p:nvSpPr>
            <p:cNvPr id="159806" name="Line 62"/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48" cy="6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9807" name="Text Box 63"/>
            <p:cNvSpPr txBox="1">
              <a:spLocks noChangeArrowheads="1"/>
            </p:cNvSpPr>
            <p:nvPr/>
          </p:nvSpPr>
          <p:spPr bwMode="auto">
            <a:xfrm>
              <a:off x="2880" y="2976"/>
              <a:ext cx="1344" cy="366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600">
                  <a:latin typeface="Arial" charset="0"/>
                </a:rPr>
                <a:t>Drukloze retour 3/4”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  <p:grpSp>
        <p:nvGrpSpPr>
          <p:cNvPr id="159808" name="Group 64"/>
          <p:cNvGrpSpPr>
            <a:grpSpLocks/>
          </p:cNvGrpSpPr>
          <p:nvPr/>
        </p:nvGrpSpPr>
        <p:grpSpPr bwMode="auto">
          <a:xfrm>
            <a:off x="3962400" y="4267200"/>
            <a:ext cx="1970088" cy="1327150"/>
            <a:chOff x="2880" y="2352"/>
            <a:chExt cx="1344" cy="836"/>
          </a:xfrm>
        </p:grpSpPr>
        <p:sp>
          <p:nvSpPr>
            <p:cNvPr id="159809" name="Line 65"/>
            <p:cNvSpPr>
              <a:spLocks noChangeShapeType="1"/>
            </p:cNvSpPr>
            <p:nvPr/>
          </p:nvSpPr>
          <p:spPr bwMode="auto">
            <a:xfrm flipV="1">
              <a:off x="3504" y="2352"/>
              <a:ext cx="48" cy="6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9810" name="Text Box 66"/>
            <p:cNvSpPr txBox="1">
              <a:spLocks noChangeArrowheads="1"/>
            </p:cNvSpPr>
            <p:nvPr/>
          </p:nvSpPr>
          <p:spPr bwMode="auto">
            <a:xfrm>
              <a:off x="2880" y="2976"/>
              <a:ext cx="1344" cy="212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600">
                  <a:latin typeface="Arial" charset="0"/>
                </a:rPr>
                <a:t>Drukleiding 3/4”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  <p:grpSp>
        <p:nvGrpSpPr>
          <p:cNvPr id="159811" name="Group 67"/>
          <p:cNvGrpSpPr>
            <a:grpSpLocks/>
          </p:cNvGrpSpPr>
          <p:nvPr/>
        </p:nvGrpSpPr>
        <p:grpSpPr bwMode="auto">
          <a:xfrm>
            <a:off x="5943600" y="3962400"/>
            <a:ext cx="1757363" cy="793750"/>
            <a:chOff x="4032" y="2304"/>
            <a:chExt cx="1200" cy="500"/>
          </a:xfrm>
        </p:grpSpPr>
        <p:sp>
          <p:nvSpPr>
            <p:cNvPr id="159812" name="Line 68"/>
            <p:cNvSpPr>
              <a:spLocks noChangeShapeType="1"/>
            </p:cNvSpPr>
            <p:nvPr/>
          </p:nvSpPr>
          <p:spPr bwMode="auto">
            <a:xfrm flipH="1" flipV="1">
              <a:off x="4032" y="2304"/>
              <a:ext cx="624" cy="33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9813" name="Text Box 69"/>
            <p:cNvSpPr txBox="1">
              <a:spLocks noChangeArrowheads="1"/>
            </p:cNvSpPr>
            <p:nvPr/>
          </p:nvSpPr>
          <p:spPr bwMode="auto">
            <a:xfrm>
              <a:off x="4272" y="2592"/>
              <a:ext cx="960" cy="212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600">
                  <a:latin typeface="Arial Rounded MT Bold" pitchFamily="34" charset="0"/>
                </a:rPr>
                <a:t>Stuurleiding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59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5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5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6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1571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15717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1571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5719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5720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15721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15722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723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724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725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726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727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728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729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730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5731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211138" y="228600"/>
            <a:ext cx="83994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de-DE" sz="4000">
                <a:solidFill>
                  <a:srgbClr val="FF0000"/>
                </a:solidFill>
              </a:rPr>
              <a:t>Met speciale aandacht voor:</a:t>
            </a:r>
            <a:endParaRPr kumimoji="1" lang="de-DE" sz="4400" b="0">
              <a:solidFill>
                <a:schemeClr val="tx2"/>
              </a:solidFill>
            </a:endParaRP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228600" y="4191000"/>
            <a:ext cx="8370888" cy="549275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nl-NL" sz="4000"/>
              <a:t>Load - sensing  systeem</a:t>
            </a:r>
            <a:endParaRPr lang="de-DE" sz="4000"/>
          </a:p>
        </p:txBody>
      </p:sp>
      <p:sp>
        <p:nvSpPr>
          <p:cNvPr id="115734" name="Text Box 22"/>
          <p:cNvSpPr txBox="1">
            <a:spLocks noChangeArrowheads="1"/>
          </p:cNvSpPr>
          <p:nvPr/>
        </p:nvSpPr>
        <p:spPr bwMode="auto">
          <a:xfrm>
            <a:off x="228600" y="2057400"/>
            <a:ext cx="8370888" cy="549275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nl-NL" sz="4000"/>
              <a:t>Open systemen</a:t>
            </a:r>
            <a:endParaRPr lang="de-DE" sz="4000"/>
          </a:p>
        </p:txBody>
      </p:sp>
      <p:sp>
        <p:nvSpPr>
          <p:cNvPr id="115736" name="Text Box 24"/>
          <p:cNvSpPr txBox="1">
            <a:spLocks noChangeArrowheads="1"/>
          </p:cNvSpPr>
          <p:nvPr/>
        </p:nvSpPr>
        <p:spPr bwMode="auto">
          <a:xfrm>
            <a:off x="228600" y="3124200"/>
            <a:ext cx="8370888" cy="549275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nl-NL" sz="4000"/>
              <a:t>Gesloten systemen</a:t>
            </a:r>
            <a:endParaRPr lang="de-DE" sz="40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1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3" grpId="0" animBg="1" autoUpdateAnimBg="0"/>
      <p:bldP spid="115734" grpId="0" animBg="1" autoUpdateAnimBg="0"/>
      <p:bldP spid="115736" grpId="0" animBg="1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6179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61796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61797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6179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61799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61800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61801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802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803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804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805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806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807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808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809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1810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61811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229600" cy="3124200"/>
          </a:xfrm>
        </p:spPr>
        <p:txBody>
          <a:bodyPr/>
          <a:lstStyle/>
          <a:p>
            <a:r>
              <a:rPr lang="nl-NL" sz="6600" b="1">
                <a:solidFill>
                  <a:srgbClr val="FF0000"/>
                </a:solidFill>
              </a:rPr>
              <a:t>En nu het hydrauliek- systeem van de Fendt Farmer 400 Vario.</a:t>
            </a:r>
            <a:endParaRPr lang="de-DE" sz="6600" b="1"/>
          </a:p>
        </p:txBody>
      </p:sp>
    </p:spTree>
  </p:cSld>
  <p:clrMapOvr>
    <a:masterClrMapping/>
  </p:clrMapOvr>
  <p:transition spd="med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5155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51557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5155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51559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51560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51561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51562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563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564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565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566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567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568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569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570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1571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51574" name="Text Box 22"/>
          <p:cNvSpPr txBox="1">
            <a:spLocks noChangeArrowheads="1"/>
          </p:cNvSpPr>
          <p:nvPr/>
        </p:nvSpPr>
        <p:spPr bwMode="auto">
          <a:xfrm>
            <a:off x="381000" y="1905000"/>
            <a:ext cx="87630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4800">
                <a:solidFill>
                  <a:srgbClr val="000000"/>
                </a:solidFill>
              </a:rPr>
              <a:t>Load-sensing pomp  76 ltr/min. (400 serie)</a:t>
            </a:r>
            <a:endParaRPr lang="nl-NL" sz="4400"/>
          </a:p>
        </p:txBody>
      </p:sp>
      <p:sp>
        <p:nvSpPr>
          <p:cNvPr id="151575" name="Text Box 23"/>
          <p:cNvSpPr txBox="1">
            <a:spLocks noChangeArrowheads="1"/>
          </p:cNvSpPr>
          <p:nvPr/>
        </p:nvSpPr>
        <p:spPr bwMode="auto">
          <a:xfrm>
            <a:off x="457200" y="4038600"/>
            <a:ext cx="7772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4800">
                <a:solidFill>
                  <a:srgbClr val="000000"/>
                </a:solidFill>
              </a:rPr>
              <a:t>Zelfaanzuigende pomp.</a:t>
            </a:r>
            <a:endParaRPr lang="nl-NL" sz="4400">
              <a:solidFill>
                <a:srgbClr val="000000"/>
              </a:solidFill>
            </a:endParaRPr>
          </a:p>
        </p:txBody>
      </p:sp>
      <p:sp>
        <p:nvSpPr>
          <p:cNvPr id="151579" name="Text Box 27"/>
          <p:cNvSpPr txBox="1">
            <a:spLocks noChangeArrowheads="1"/>
          </p:cNvSpPr>
          <p:nvPr/>
        </p:nvSpPr>
        <p:spPr bwMode="auto">
          <a:xfrm>
            <a:off x="609600" y="0"/>
            <a:ext cx="607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5400">
                <a:solidFill>
                  <a:srgbClr val="FF0000"/>
                </a:solidFill>
              </a:rPr>
              <a:t>Opbouw hydrauliek</a:t>
            </a:r>
            <a:endParaRPr lang="nl-NL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1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74" grpId="0" autoUpdateAnimBg="0"/>
      <p:bldP spid="15157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6384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63845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6384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6384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63848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63849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63850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851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852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853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854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855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856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857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858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3859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63860" name="Text Box 20"/>
          <p:cNvSpPr txBox="1">
            <a:spLocks noChangeArrowheads="1"/>
          </p:cNvSpPr>
          <p:nvPr/>
        </p:nvSpPr>
        <p:spPr bwMode="auto">
          <a:xfrm>
            <a:off x="762000" y="1752600"/>
            <a:ext cx="5562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4400"/>
              <a:t>Axiale rollenlagers</a:t>
            </a:r>
          </a:p>
        </p:txBody>
      </p:sp>
      <p:sp>
        <p:nvSpPr>
          <p:cNvPr id="163861" name="Text Box 21"/>
          <p:cNvSpPr txBox="1">
            <a:spLocks noChangeArrowheads="1"/>
          </p:cNvSpPr>
          <p:nvPr/>
        </p:nvSpPr>
        <p:spPr bwMode="auto">
          <a:xfrm>
            <a:off x="762000" y="29718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4400"/>
              <a:t>Liters en druk gestuurd.</a:t>
            </a:r>
          </a:p>
        </p:txBody>
      </p:sp>
      <p:sp>
        <p:nvSpPr>
          <p:cNvPr id="163862" name="Text Box 22"/>
          <p:cNvSpPr txBox="1">
            <a:spLocks noChangeArrowheads="1"/>
          </p:cNvSpPr>
          <p:nvPr/>
        </p:nvSpPr>
        <p:spPr bwMode="auto">
          <a:xfrm>
            <a:off x="609600" y="0"/>
            <a:ext cx="607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5400">
                <a:solidFill>
                  <a:srgbClr val="FF0000"/>
                </a:solidFill>
              </a:rPr>
              <a:t>Opbouw hydrauliek</a:t>
            </a:r>
          </a:p>
        </p:txBody>
      </p:sp>
      <p:sp>
        <p:nvSpPr>
          <p:cNvPr id="163863" name="Text Box 23"/>
          <p:cNvSpPr txBox="1">
            <a:spLocks noChangeArrowheads="1"/>
          </p:cNvSpPr>
          <p:nvPr/>
        </p:nvSpPr>
        <p:spPr bwMode="auto">
          <a:xfrm>
            <a:off x="838200" y="4267200"/>
            <a:ext cx="525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4400"/>
              <a:t>Reserve-oliepomp.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0" grpId="0" autoUpdateAnimBg="0"/>
      <p:bldP spid="163861" grpId="0" autoUpdateAnimBg="0"/>
      <p:bldP spid="16386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6589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65893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6589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65895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65896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65897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65898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899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900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901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902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903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904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905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906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5907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65908" name="Text Box 20"/>
          <p:cNvSpPr txBox="1">
            <a:spLocks noChangeArrowheads="1"/>
          </p:cNvSpPr>
          <p:nvPr/>
        </p:nvSpPr>
        <p:spPr bwMode="auto">
          <a:xfrm>
            <a:off x="762000" y="1752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4400"/>
              <a:t>Separate hydrauliektank.</a:t>
            </a:r>
          </a:p>
        </p:txBody>
      </p:sp>
      <p:sp>
        <p:nvSpPr>
          <p:cNvPr id="165909" name="Text Box 21"/>
          <p:cNvSpPr txBox="1">
            <a:spLocks noChangeArrowheads="1"/>
          </p:cNvSpPr>
          <p:nvPr/>
        </p:nvSpPr>
        <p:spPr bwMode="auto">
          <a:xfrm>
            <a:off x="762000" y="29718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4400"/>
              <a:t>Grote olietank (40 liter).</a:t>
            </a:r>
          </a:p>
        </p:txBody>
      </p:sp>
      <p:sp>
        <p:nvSpPr>
          <p:cNvPr id="165910" name="Text Box 22"/>
          <p:cNvSpPr txBox="1">
            <a:spLocks noChangeArrowheads="1"/>
          </p:cNvSpPr>
          <p:nvPr/>
        </p:nvSpPr>
        <p:spPr bwMode="auto">
          <a:xfrm>
            <a:off x="609600" y="0"/>
            <a:ext cx="607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5400">
                <a:solidFill>
                  <a:srgbClr val="FF0000"/>
                </a:solidFill>
              </a:rPr>
              <a:t>Opbouw hydrauliek</a:t>
            </a:r>
          </a:p>
        </p:txBody>
      </p:sp>
      <p:sp>
        <p:nvSpPr>
          <p:cNvPr id="165911" name="Text Box 23"/>
          <p:cNvSpPr txBox="1">
            <a:spLocks noChangeArrowheads="1"/>
          </p:cNvSpPr>
          <p:nvPr/>
        </p:nvSpPr>
        <p:spPr bwMode="auto">
          <a:xfrm>
            <a:off x="838200" y="40386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4400"/>
              <a:t>Hydrauliekoliekoeler.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8" grpId="0" autoUpdateAnimBg="0"/>
      <p:bldP spid="165909" grpId="0" autoUpdateAnimBg="0"/>
      <p:bldP spid="165911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5565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55652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5565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5565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55655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55656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55657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658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659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660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661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662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663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664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665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5666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55667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685800"/>
          </a:xfrm>
        </p:spPr>
        <p:txBody>
          <a:bodyPr/>
          <a:lstStyle/>
          <a:p>
            <a:r>
              <a:rPr lang="de-DE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Volumestroomregeling in cabine</a:t>
            </a:r>
            <a:endParaRPr lang="de-DE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55668" name="Picture 20" descr="C:\Eigene Dateien\Fendt\Powerpoint\Bilderjpg\Allgemein\STROM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6542088" cy="5119688"/>
          </a:xfrm>
          <a:prstGeom prst="rect">
            <a:avLst/>
          </a:prstGeom>
          <a:noFill/>
        </p:spPr>
      </p:pic>
      <p:grpSp>
        <p:nvGrpSpPr>
          <p:cNvPr id="155669" name="Group 21"/>
          <p:cNvGrpSpPr>
            <a:grpSpLocks/>
          </p:cNvGrpSpPr>
          <p:nvPr/>
        </p:nvGrpSpPr>
        <p:grpSpPr bwMode="auto">
          <a:xfrm>
            <a:off x="3235325" y="2185988"/>
            <a:ext cx="3586163" cy="2362200"/>
            <a:chOff x="2688" y="1248"/>
            <a:chExt cx="2447" cy="1488"/>
          </a:xfrm>
        </p:grpSpPr>
        <p:sp>
          <p:nvSpPr>
            <p:cNvPr id="155670" name="Line 22"/>
            <p:cNvSpPr>
              <a:spLocks noChangeShapeType="1"/>
            </p:cNvSpPr>
            <p:nvPr/>
          </p:nvSpPr>
          <p:spPr bwMode="auto">
            <a:xfrm flipH="1">
              <a:off x="2688" y="1776"/>
              <a:ext cx="960" cy="96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5671" name="Text Box 23"/>
            <p:cNvSpPr txBox="1">
              <a:spLocks noChangeArrowheads="1"/>
            </p:cNvSpPr>
            <p:nvPr/>
          </p:nvSpPr>
          <p:spPr bwMode="auto">
            <a:xfrm>
              <a:off x="3648" y="1584"/>
              <a:ext cx="1487" cy="442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2000">
                  <a:latin typeface="Arial" charset="0"/>
                </a:rPr>
                <a:t>Volumestroom van 16 tot 76 ltr</a:t>
              </a:r>
              <a:endParaRPr lang="en-US" sz="1600" b="0">
                <a:latin typeface="Arial" charset="0"/>
              </a:endParaRPr>
            </a:p>
          </p:txBody>
        </p:sp>
        <p:sp>
          <p:nvSpPr>
            <p:cNvPr id="155672" name="Line 24"/>
            <p:cNvSpPr>
              <a:spLocks noChangeShapeType="1"/>
            </p:cNvSpPr>
            <p:nvPr/>
          </p:nvSpPr>
          <p:spPr bwMode="auto">
            <a:xfrm flipH="1">
              <a:off x="3072" y="1776"/>
              <a:ext cx="576" cy="4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5673" name="Line 25"/>
            <p:cNvSpPr>
              <a:spLocks noChangeShapeType="1"/>
            </p:cNvSpPr>
            <p:nvPr/>
          </p:nvSpPr>
          <p:spPr bwMode="auto">
            <a:xfrm flipH="1" flipV="1">
              <a:off x="2688" y="1728"/>
              <a:ext cx="960" cy="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55674" name="Line 26"/>
            <p:cNvSpPr>
              <a:spLocks noChangeShapeType="1"/>
            </p:cNvSpPr>
            <p:nvPr/>
          </p:nvSpPr>
          <p:spPr bwMode="auto">
            <a:xfrm flipH="1" flipV="1">
              <a:off x="3120" y="1248"/>
              <a:ext cx="528" cy="52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5667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56676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56677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5667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56679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56680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56681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682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683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684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685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686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687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688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689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56690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56691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11138" y="228600"/>
            <a:ext cx="8229600" cy="762000"/>
          </a:xfrm>
        </p:spPr>
        <p:txBody>
          <a:bodyPr/>
          <a:lstStyle/>
          <a:p>
            <a:r>
              <a:rPr lang="de-DE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Kruishendelbediening</a:t>
            </a:r>
          </a:p>
        </p:txBody>
      </p:sp>
      <p:graphicFrame>
        <p:nvGraphicFramePr>
          <p:cNvPr id="156705" name="Object 33"/>
          <p:cNvGraphicFramePr>
            <a:graphicFrameLocks noChangeAspect="1"/>
          </p:cNvGraphicFramePr>
          <p:nvPr/>
        </p:nvGraphicFramePr>
        <p:xfrm>
          <a:off x="0" y="1524000"/>
          <a:ext cx="4622800" cy="479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8" name="Clip" r:id="rId3" imgW="5371429" imgH="5571429" progId="MS_ClipArt_Gallery.2">
                  <p:embed/>
                </p:oleObj>
              </mc:Choice>
              <mc:Fallback>
                <p:oleObj name="Clip" r:id="rId3" imgW="5371429" imgH="5571429" progId="MS_ClipArt_Gallery.2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0"/>
                        <a:ext cx="4622800" cy="479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706" name="Rectangle 34"/>
          <p:cNvSpPr>
            <a:spLocks noChangeArrowheads="1"/>
          </p:cNvSpPr>
          <p:nvPr/>
        </p:nvSpPr>
        <p:spPr bwMode="auto">
          <a:xfrm>
            <a:off x="4876800" y="1447800"/>
            <a:ext cx="3429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 sz="3200"/>
              <a:t>1e ventiel (geel) is prioriteitsventiel en in 1 richting te blokkeren.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06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6998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69988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6998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6999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69991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69992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69993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994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995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996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997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998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69999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000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001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0002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70003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6248400" cy="685800"/>
          </a:xfrm>
        </p:spPr>
        <p:txBody>
          <a:bodyPr/>
          <a:lstStyle/>
          <a:p>
            <a:r>
              <a:rPr lang="de-DE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 LS-aansluiting (optie)</a:t>
            </a:r>
          </a:p>
        </p:txBody>
      </p:sp>
      <p:pic>
        <p:nvPicPr>
          <p:cNvPr id="170004" name="Picture 20" descr="C:\Eigene Dateien\Fendt\Powerpoint\Bilderjpg\Allgemein\LAOD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6611938" cy="5291138"/>
          </a:xfrm>
          <a:prstGeom prst="rect">
            <a:avLst/>
          </a:prstGeom>
          <a:noFill/>
        </p:spPr>
      </p:pic>
      <p:grpSp>
        <p:nvGrpSpPr>
          <p:cNvPr id="170005" name="Group 21"/>
          <p:cNvGrpSpPr>
            <a:grpSpLocks/>
          </p:cNvGrpSpPr>
          <p:nvPr/>
        </p:nvGrpSpPr>
        <p:grpSpPr bwMode="auto">
          <a:xfrm>
            <a:off x="1143000" y="4267200"/>
            <a:ext cx="1968500" cy="1571625"/>
            <a:chOff x="2880" y="2352"/>
            <a:chExt cx="1344" cy="990"/>
          </a:xfrm>
        </p:grpSpPr>
        <p:sp>
          <p:nvSpPr>
            <p:cNvPr id="170006" name="Line 22"/>
            <p:cNvSpPr>
              <a:spLocks noChangeShapeType="1"/>
            </p:cNvSpPr>
            <p:nvPr/>
          </p:nvSpPr>
          <p:spPr bwMode="auto">
            <a:xfrm flipH="1" flipV="1">
              <a:off x="3552" y="2352"/>
              <a:ext cx="48" cy="6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0007" name="Text Box 23"/>
            <p:cNvSpPr txBox="1">
              <a:spLocks noChangeArrowheads="1"/>
            </p:cNvSpPr>
            <p:nvPr/>
          </p:nvSpPr>
          <p:spPr bwMode="auto">
            <a:xfrm>
              <a:off x="2880" y="2976"/>
              <a:ext cx="1344" cy="366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600">
                  <a:latin typeface="Arial" charset="0"/>
                </a:rPr>
                <a:t>Drukloze retour 3/4”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  <p:grpSp>
        <p:nvGrpSpPr>
          <p:cNvPr id="170008" name="Group 24"/>
          <p:cNvGrpSpPr>
            <a:grpSpLocks/>
          </p:cNvGrpSpPr>
          <p:nvPr/>
        </p:nvGrpSpPr>
        <p:grpSpPr bwMode="auto">
          <a:xfrm>
            <a:off x="3962400" y="4267200"/>
            <a:ext cx="1970088" cy="1327150"/>
            <a:chOff x="2880" y="2352"/>
            <a:chExt cx="1344" cy="836"/>
          </a:xfrm>
        </p:grpSpPr>
        <p:sp>
          <p:nvSpPr>
            <p:cNvPr id="170009" name="Line 25"/>
            <p:cNvSpPr>
              <a:spLocks noChangeShapeType="1"/>
            </p:cNvSpPr>
            <p:nvPr/>
          </p:nvSpPr>
          <p:spPr bwMode="auto">
            <a:xfrm flipV="1">
              <a:off x="3504" y="2352"/>
              <a:ext cx="48" cy="6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0010" name="Text Box 26"/>
            <p:cNvSpPr txBox="1">
              <a:spLocks noChangeArrowheads="1"/>
            </p:cNvSpPr>
            <p:nvPr/>
          </p:nvSpPr>
          <p:spPr bwMode="auto">
            <a:xfrm>
              <a:off x="2880" y="2976"/>
              <a:ext cx="1344" cy="212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600">
                  <a:latin typeface="Arial" charset="0"/>
                </a:rPr>
                <a:t>Drukleiding 3/4”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  <p:grpSp>
        <p:nvGrpSpPr>
          <p:cNvPr id="170011" name="Group 27"/>
          <p:cNvGrpSpPr>
            <a:grpSpLocks/>
          </p:cNvGrpSpPr>
          <p:nvPr/>
        </p:nvGrpSpPr>
        <p:grpSpPr bwMode="auto">
          <a:xfrm>
            <a:off x="5943600" y="3962400"/>
            <a:ext cx="1757363" cy="793750"/>
            <a:chOff x="4032" y="2304"/>
            <a:chExt cx="1200" cy="500"/>
          </a:xfrm>
        </p:grpSpPr>
        <p:sp>
          <p:nvSpPr>
            <p:cNvPr id="170012" name="Line 28"/>
            <p:cNvSpPr>
              <a:spLocks noChangeShapeType="1"/>
            </p:cNvSpPr>
            <p:nvPr/>
          </p:nvSpPr>
          <p:spPr bwMode="auto">
            <a:xfrm flipH="1" flipV="1">
              <a:off x="4032" y="2304"/>
              <a:ext cx="624" cy="33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0013" name="Text Box 29"/>
            <p:cNvSpPr txBox="1">
              <a:spLocks noChangeArrowheads="1"/>
            </p:cNvSpPr>
            <p:nvPr/>
          </p:nvSpPr>
          <p:spPr bwMode="auto">
            <a:xfrm>
              <a:off x="4272" y="2592"/>
              <a:ext cx="960" cy="212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600">
                  <a:latin typeface="Arial Rounded MT Bold" pitchFamily="34" charset="0"/>
                </a:rPr>
                <a:t>Stuurleiding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0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71011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71012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71013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71014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71015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71016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71017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018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019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020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021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022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023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024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025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1026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71027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6113463" cy="609600"/>
          </a:xfrm>
        </p:spPr>
        <p:txBody>
          <a:bodyPr/>
          <a:lstStyle/>
          <a:p>
            <a:r>
              <a:rPr lang="de-DE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Hydrauliekaansluitingen</a:t>
            </a:r>
          </a:p>
        </p:txBody>
      </p:sp>
      <p:pic>
        <p:nvPicPr>
          <p:cNvPr id="171028" name="Picture 20" descr="C:\Eigene Dateien\Fendt\Powerpoint\Bilderjpg\Allgemein\HECKK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6681788" cy="5302250"/>
          </a:xfrm>
          <a:prstGeom prst="rect">
            <a:avLst/>
          </a:prstGeom>
          <a:noFill/>
        </p:spPr>
      </p:pic>
      <p:grpSp>
        <p:nvGrpSpPr>
          <p:cNvPr id="171034" name="Group 26"/>
          <p:cNvGrpSpPr>
            <a:grpSpLocks/>
          </p:cNvGrpSpPr>
          <p:nvPr/>
        </p:nvGrpSpPr>
        <p:grpSpPr bwMode="auto">
          <a:xfrm>
            <a:off x="2743200" y="3276600"/>
            <a:ext cx="2179638" cy="1890713"/>
            <a:chOff x="2640" y="1824"/>
            <a:chExt cx="1488" cy="1191"/>
          </a:xfrm>
        </p:grpSpPr>
        <p:sp>
          <p:nvSpPr>
            <p:cNvPr id="171035" name="Line 27"/>
            <p:cNvSpPr>
              <a:spLocks noChangeShapeType="1"/>
            </p:cNvSpPr>
            <p:nvPr/>
          </p:nvSpPr>
          <p:spPr bwMode="auto">
            <a:xfrm flipV="1">
              <a:off x="3312" y="1824"/>
              <a:ext cx="144" cy="96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1036" name="Line 28"/>
            <p:cNvSpPr>
              <a:spLocks noChangeShapeType="1"/>
            </p:cNvSpPr>
            <p:nvPr/>
          </p:nvSpPr>
          <p:spPr bwMode="auto">
            <a:xfrm flipH="1" flipV="1">
              <a:off x="2640" y="1872"/>
              <a:ext cx="672" cy="9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1037" name="Text Box 29"/>
            <p:cNvSpPr txBox="1">
              <a:spLocks noChangeArrowheads="1"/>
            </p:cNvSpPr>
            <p:nvPr/>
          </p:nvSpPr>
          <p:spPr bwMode="auto">
            <a:xfrm>
              <a:off x="2640" y="2784"/>
              <a:ext cx="1488" cy="231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800">
                  <a:latin typeface="Arial Rounded MT Bold" pitchFamily="34" charset="0"/>
                </a:rPr>
                <a:t>ODK koppelingen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  <p:grpSp>
        <p:nvGrpSpPr>
          <p:cNvPr id="171038" name="Group 30"/>
          <p:cNvGrpSpPr>
            <a:grpSpLocks/>
          </p:cNvGrpSpPr>
          <p:nvPr/>
        </p:nvGrpSpPr>
        <p:grpSpPr bwMode="auto">
          <a:xfrm>
            <a:off x="4419600" y="1676400"/>
            <a:ext cx="2895600" cy="1295400"/>
            <a:chOff x="2640" y="672"/>
            <a:chExt cx="1536" cy="816"/>
          </a:xfrm>
        </p:grpSpPr>
        <p:sp>
          <p:nvSpPr>
            <p:cNvPr id="171039" name="Line 31"/>
            <p:cNvSpPr>
              <a:spLocks noChangeShapeType="1"/>
            </p:cNvSpPr>
            <p:nvPr/>
          </p:nvSpPr>
          <p:spPr bwMode="auto">
            <a:xfrm flipH="1">
              <a:off x="2640" y="1008"/>
              <a:ext cx="1008" cy="4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1040" name="Text Box 32"/>
            <p:cNvSpPr txBox="1">
              <a:spLocks noChangeArrowheads="1"/>
            </p:cNvSpPr>
            <p:nvPr/>
          </p:nvSpPr>
          <p:spPr bwMode="auto">
            <a:xfrm>
              <a:off x="3120" y="672"/>
              <a:ext cx="1056" cy="231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800">
                  <a:latin typeface="Arial Rounded MT Bold" pitchFamily="34" charset="0"/>
                </a:rPr>
                <a:t>Olieopvanghuis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  <p:grpSp>
        <p:nvGrpSpPr>
          <p:cNvPr id="171041" name="Group 33"/>
          <p:cNvGrpSpPr>
            <a:grpSpLocks/>
          </p:cNvGrpSpPr>
          <p:nvPr/>
        </p:nvGrpSpPr>
        <p:grpSpPr bwMode="auto">
          <a:xfrm>
            <a:off x="4267200" y="3581400"/>
            <a:ext cx="2514600" cy="823913"/>
            <a:chOff x="4032" y="2304"/>
            <a:chExt cx="1200" cy="519"/>
          </a:xfrm>
        </p:grpSpPr>
        <p:sp>
          <p:nvSpPr>
            <p:cNvPr id="171042" name="Line 34"/>
            <p:cNvSpPr>
              <a:spLocks noChangeShapeType="1"/>
            </p:cNvSpPr>
            <p:nvPr/>
          </p:nvSpPr>
          <p:spPr bwMode="auto">
            <a:xfrm flipH="1" flipV="1">
              <a:off x="4032" y="2304"/>
              <a:ext cx="624" cy="33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1043" name="Text Box 35"/>
            <p:cNvSpPr txBox="1">
              <a:spLocks noChangeArrowheads="1"/>
            </p:cNvSpPr>
            <p:nvPr/>
          </p:nvSpPr>
          <p:spPr bwMode="auto">
            <a:xfrm>
              <a:off x="4272" y="2592"/>
              <a:ext cx="960" cy="231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800">
                  <a:latin typeface="Arial Rounded MT Bold" pitchFamily="34" charset="0"/>
                </a:rPr>
                <a:t>Olieaftapstop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7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7203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72036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72037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7203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72039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72040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72041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042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043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044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045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046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047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048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049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2050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72051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7173913" cy="685800"/>
          </a:xfrm>
        </p:spPr>
        <p:txBody>
          <a:bodyPr/>
          <a:lstStyle/>
          <a:p>
            <a:r>
              <a:rPr lang="de-DE" sz="3600" b="1">
                <a:solidFill>
                  <a:srgbClr val="FF0000"/>
                </a:solidFill>
              </a:rPr>
              <a:t>Front </a:t>
            </a:r>
            <a:r>
              <a:rPr lang="de-DE" sz="4000" b="1">
                <a:solidFill>
                  <a:srgbClr val="FF0000"/>
                </a:solidFill>
              </a:rPr>
              <a:t>hydrauliek</a:t>
            </a:r>
            <a:endParaRPr lang="de-DE"/>
          </a:p>
        </p:txBody>
      </p:sp>
      <p:pic>
        <p:nvPicPr>
          <p:cNvPr id="172052" name="Picture 20" descr="C:\Eigene Dateien\Fendt\Powerpoint\Bilderjpg\Allgemein\400HÄH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6962775" cy="5229225"/>
          </a:xfrm>
          <a:prstGeom prst="rect">
            <a:avLst/>
          </a:prstGeom>
          <a:noFill/>
        </p:spPr>
      </p:pic>
      <p:grpSp>
        <p:nvGrpSpPr>
          <p:cNvPr id="172053" name="Group 21"/>
          <p:cNvGrpSpPr>
            <a:grpSpLocks/>
          </p:cNvGrpSpPr>
          <p:nvPr/>
        </p:nvGrpSpPr>
        <p:grpSpPr bwMode="auto">
          <a:xfrm>
            <a:off x="2971800" y="4648200"/>
            <a:ext cx="1898650" cy="1631950"/>
            <a:chOff x="1632" y="2352"/>
            <a:chExt cx="1536" cy="1028"/>
          </a:xfrm>
        </p:grpSpPr>
        <p:sp>
          <p:nvSpPr>
            <p:cNvPr id="172054" name="Line 22"/>
            <p:cNvSpPr>
              <a:spLocks noChangeShapeType="1"/>
            </p:cNvSpPr>
            <p:nvPr/>
          </p:nvSpPr>
          <p:spPr bwMode="auto">
            <a:xfrm flipH="1" flipV="1">
              <a:off x="2064" y="2352"/>
              <a:ext cx="336" cy="72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2055" name="Text Box 23"/>
            <p:cNvSpPr txBox="1">
              <a:spLocks noChangeArrowheads="1"/>
            </p:cNvSpPr>
            <p:nvPr/>
          </p:nvSpPr>
          <p:spPr bwMode="auto">
            <a:xfrm>
              <a:off x="1632" y="2976"/>
              <a:ext cx="1536" cy="404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800">
                  <a:latin typeface="Arial" charset="0"/>
                </a:rPr>
                <a:t>Blokkering fronthef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  <p:grpSp>
        <p:nvGrpSpPr>
          <p:cNvPr id="172056" name="Group 24"/>
          <p:cNvGrpSpPr>
            <a:grpSpLocks/>
          </p:cNvGrpSpPr>
          <p:nvPr/>
        </p:nvGrpSpPr>
        <p:grpSpPr bwMode="auto">
          <a:xfrm>
            <a:off x="3810000" y="1447800"/>
            <a:ext cx="2251075" cy="1295400"/>
            <a:chOff x="2640" y="672"/>
            <a:chExt cx="1536" cy="816"/>
          </a:xfrm>
        </p:grpSpPr>
        <p:sp>
          <p:nvSpPr>
            <p:cNvPr id="172057" name="Line 25"/>
            <p:cNvSpPr>
              <a:spLocks noChangeShapeType="1"/>
            </p:cNvSpPr>
            <p:nvPr/>
          </p:nvSpPr>
          <p:spPr bwMode="auto">
            <a:xfrm flipH="1">
              <a:off x="2640" y="1008"/>
              <a:ext cx="1008" cy="4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2058" name="Text Box 26"/>
            <p:cNvSpPr txBox="1">
              <a:spLocks noChangeArrowheads="1"/>
            </p:cNvSpPr>
            <p:nvPr/>
          </p:nvSpPr>
          <p:spPr bwMode="auto">
            <a:xfrm>
              <a:off x="3120" y="672"/>
              <a:ext cx="1056" cy="404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800">
                  <a:latin typeface="Arial" charset="0"/>
                </a:rPr>
                <a:t>Fronthef   EW / DW</a:t>
              </a:r>
              <a:endParaRPr lang="en-US" sz="1800">
                <a:latin typeface="Arial Rounded MT Bold" pitchFamily="34" charset="0"/>
              </a:endParaRPr>
            </a:p>
          </p:txBody>
        </p:sp>
      </p:grpSp>
      <p:grpSp>
        <p:nvGrpSpPr>
          <p:cNvPr id="172059" name="Group 27"/>
          <p:cNvGrpSpPr>
            <a:grpSpLocks/>
          </p:cNvGrpSpPr>
          <p:nvPr/>
        </p:nvGrpSpPr>
        <p:grpSpPr bwMode="auto">
          <a:xfrm>
            <a:off x="4219575" y="3657600"/>
            <a:ext cx="4314825" cy="1174750"/>
            <a:chOff x="3072" y="2160"/>
            <a:chExt cx="1872" cy="740"/>
          </a:xfrm>
        </p:grpSpPr>
        <p:sp>
          <p:nvSpPr>
            <p:cNvPr id="172060" name="Line 28"/>
            <p:cNvSpPr>
              <a:spLocks noChangeShapeType="1"/>
            </p:cNvSpPr>
            <p:nvPr/>
          </p:nvSpPr>
          <p:spPr bwMode="auto">
            <a:xfrm flipH="1" flipV="1">
              <a:off x="3072" y="2160"/>
              <a:ext cx="768" cy="67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2061" name="Text Box 29"/>
            <p:cNvSpPr txBox="1">
              <a:spLocks noChangeArrowheads="1"/>
            </p:cNvSpPr>
            <p:nvPr/>
          </p:nvSpPr>
          <p:spPr bwMode="auto">
            <a:xfrm>
              <a:off x="3696" y="2496"/>
              <a:ext cx="1248" cy="404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800">
                  <a:latin typeface="Arial" charset="0"/>
                </a:rPr>
                <a:t>Fronthef omschakeling ventiel 1.1 naar  1.3</a:t>
              </a:r>
              <a:endParaRPr lang="en-US" sz="1800"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73059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73060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73061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7306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73063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73064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73065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066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067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068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069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070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071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072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073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3074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73075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685800"/>
          </a:xfrm>
        </p:spPr>
        <p:txBody>
          <a:bodyPr/>
          <a:lstStyle/>
          <a:p>
            <a:r>
              <a:rPr lang="de-DE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Hydrauliekaansluiting voor</a:t>
            </a:r>
          </a:p>
        </p:txBody>
      </p:sp>
      <p:pic>
        <p:nvPicPr>
          <p:cNvPr id="173076" name="Picture 20" descr="C:\Eigene Dateien\Fendt\Powerpoint\Bilderjpg\Allgemein\400FR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6400800" cy="5122863"/>
          </a:xfrm>
          <a:prstGeom prst="rect">
            <a:avLst/>
          </a:prstGeom>
          <a:noFill/>
        </p:spPr>
      </p:pic>
      <p:grpSp>
        <p:nvGrpSpPr>
          <p:cNvPr id="173077" name="Group 21"/>
          <p:cNvGrpSpPr>
            <a:grpSpLocks/>
          </p:cNvGrpSpPr>
          <p:nvPr/>
        </p:nvGrpSpPr>
        <p:grpSpPr bwMode="auto">
          <a:xfrm>
            <a:off x="0" y="3505200"/>
            <a:ext cx="3076575" cy="1784350"/>
            <a:chOff x="864" y="1968"/>
            <a:chExt cx="1392" cy="1124"/>
          </a:xfrm>
        </p:grpSpPr>
        <p:sp>
          <p:nvSpPr>
            <p:cNvPr id="173078" name="Line 22"/>
            <p:cNvSpPr>
              <a:spLocks noChangeShapeType="1"/>
            </p:cNvSpPr>
            <p:nvPr/>
          </p:nvSpPr>
          <p:spPr bwMode="auto">
            <a:xfrm flipV="1">
              <a:off x="1536" y="1968"/>
              <a:ext cx="720" cy="76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3079" name="Text Box 23"/>
            <p:cNvSpPr txBox="1">
              <a:spLocks noChangeArrowheads="1"/>
            </p:cNvSpPr>
            <p:nvPr/>
          </p:nvSpPr>
          <p:spPr bwMode="auto">
            <a:xfrm>
              <a:off x="864" y="2688"/>
              <a:ext cx="1296" cy="404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800">
                  <a:latin typeface="Arial" charset="0"/>
                </a:rPr>
                <a:t>DW-aansluiting front- vast gemonteerd (optie)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  <p:grpSp>
        <p:nvGrpSpPr>
          <p:cNvPr id="173080" name="Group 24"/>
          <p:cNvGrpSpPr>
            <a:grpSpLocks/>
          </p:cNvGrpSpPr>
          <p:nvPr/>
        </p:nvGrpSpPr>
        <p:grpSpPr bwMode="auto">
          <a:xfrm>
            <a:off x="3124200" y="3429000"/>
            <a:ext cx="2632075" cy="1631950"/>
            <a:chOff x="1632" y="2352"/>
            <a:chExt cx="1536" cy="1028"/>
          </a:xfrm>
        </p:grpSpPr>
        <p:sp>
          <p:nvSpPr>
            <p:cNvPr id="173081" name="Line 25"/>
            <p:cNvSpPr>
              <a:spLocks noChangeShapeType="1"/>
            </p:cNvSpPr>
            <p:nvPr/>
          </p:nvSpPr>
          <p:spPr bwMode="auto">
            <a:xfrm flipH="1" flipV="1">
              <a:off x="2064" y="2352"/>
              <a:ext cx="336" cy="72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3082" name="Text Box 26"/>
            <p:cNvSpPr txBox="1">
              <a:spLocks noChangeArrowheads="1"/>
            </p:cNvSpPr>
            <p:nvPr/>
          </p:nvSpPr>
          <p:spPr bwMode="auto">
            <a:xfrm>
              <a:off x="1632" y="2976"/>
              <a:ext cx="1536" cy="404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800">
                  <a:latin typeface="Arial" charset="0"/>
                </a:rPr>
                <a:t>Drukloos voor- vast gemonteerd (optie)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  <p:grpSp>
        <p:nvGrpSpPr>
          <p:cNvPr id="173083" name="Group 27"/>
          <p:cNvGrpSpPr>
            <a:grpSpLocks/>
          </p:cNvGrpSpPr>
          <p:nvPr/>
        </p:nvGrpSpPr>
        <p:grpSpPr bwMode="auto">
          <a:xfrm>
            <a:off x="2438400" y="1828800"/>
            <a:ext cx="4191000" cy="1038225"/>
            <a:chOff x="4032" y="2304"/>
            <a:chExt cx="1200" cy="654"/>
          </a:xfrm>
        </p:grpSpPr>
        <p:sp>
          <p:nvSpPr>
            <p:cNvPr id="173084" name="Line 28"/>
            <p:cNvSpPr>
              <a:spLocks noChangeShapeType="1"/>
            </p:cNvSpPr>
            <p:nvPr/>
          </p:nvSpPr>
          <p:spPr bwMode="auto">
            <a:xfrm flipH="1" flipV="1">
              <a:off x="4032" y="2304"/>
              <a:ext cx="624" cy="33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73085" name="Text Box 29"/>
            <p:cNvSpPr txBox="1">
              <a:spLocks noChangeArrowheads="1"/>
            </p:cNvSpPr>
            <p:nvPr/>
          </p:nvSpPr>
          <p:spPr bwMode="auto">
            <a:xfrm>
              <a:off x="4272" y="2592"/>
              <a:ext cx="960" cy="366"/>
            </a:xfrm>
            <a:prstGeom prst="rect">
              <a:avLst/>
            </a:prstGeom>
            <a:solidFill>
              <a:srgbClr val="FFCC99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defTabSz="762000"/>
              <a:r>
                <a:rPr lang="en-US" sz="1600">
                  <a:latin typeface="Arial Rounded MT Bold" pitchFamily="34" charset="0"/>
                </a:rPr>
                <a:t>Hydraulisch meervoudige koppeling (optie)</a:t>
              </a:r>
              <a:endParaRPr lang="en-US" sz="1600" b="0">
                <a:latin typeface="Arial Rounded MT Bold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16739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16740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16741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6742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6743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16744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16745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746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747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748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749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750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751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752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753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6754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16755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"/>
            <a:ext cx="8580438" cy="685800"/>
          </a:xfrm>
        </p:spPr>
        <p:txBody>
          <a:bodyPr/>
          <a:lstStyle/>
          <a:p>
            <a:r>
              <a:rPr lang="nl-NL" sz="6600" b="1">
                <a:solidFill>
                  <a:srgbClr val="FF0000"/>
                </a:solidFill>
              </a:rPr>
              <a:t>De  Tandwielpomp</a:t>
            </a:r>
            <a:endParaRPr lang="de-DE" sz="5400" b="1"/>
          </a:p>
        </p:txBody>
      </p:sp>
      <p:graphicFrame>
        <p:nvGraphicFramePr>
          <p:cNvPr id="116757" name="Object 21"/>
          <p:cNvGraphicFramePr>
            <a:graphicFrameLocks noChangeAspect="1"/>
          </p:cNvGraphicFramePr>
          <p:nvPr/>
        </p:nvGraphicFramePr>
        <p:xfrm>
          <a:off x="4495800" y="1295400"/>
          <a:ext cx="443388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60" name="Clip" r:id="rId3" imgW="3942857" imgH="4066667" progId="MS_ClipArt_Gallery.2">
                  <p:embed/>
                </p:oleObj>
              </mc:Choice>
              <mc:Fallback>
                <p:oleObj name="Clip" r:id="rId3" imgW="3942857" imgH="4066667" progId="MS_ClipArt_Gallery.2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95400"/>
                        <a:ext cx="443388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0" y="1447800"/>
            <a:ext cx="4419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nl-NL"/>
              <a:t>Olie stroomt bij A in de pomp.</a:t>
            </a:r>
          </a:p>
          <a:p>
            <a:endParaRPr lang="nl-NL"/>
          </a:p>
          <a:p>
            <a:r>
              <a:rPr lang="nl-NL"/>
              <a:t>Door draaien van de tandwielen wordt de olie bij B weggeperst.</a:t>
            </a:r>
          </a:p>
          <a:p>
            <a:endParaRPr lang="nl-NL"/>
          </a:p>
          <a:p>
            <a:r>
              <a:rPr lang="nl-NL"/>
              <a:t>Volumestroom is afhankelijk van de grootte van de tandwielen en het toerental.</a:t>
            </a:r>
          </a:p>
          <a:p>
            <a:endParaRPr lang="nl-NL"/>
          </a:p>
          <a:p>
            <a:r>
              <a:rPr lang="nl-NL"/>
              <a:t>Bij constant toerental is de opbrengst constant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8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2275" y="-228600"/>
            <a:ext cx="8229600" cy="1143000"/>
          </a:xfrm>
        </p:spPr>
        <p:txBody>
          <a:bodyPr/>
          <a:lstStyle/>
          <a:p>
            <a:r>
              <a:rPr lang="de-DE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Farmer 400 Vario -Einsatzbild-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7408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74085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74086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74087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74088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74089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74090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091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092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093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094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095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096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097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098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74099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pic>
        <p:nvPicPr>
          <p:cNvPr id="174100" name="Picture 20" descr="C:\Eigene Dateien\Fendt\Powerpoint\Bilderjpg\Allgemein\400EIN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7737475" cy="5588000"/>
          </a:xfrm>
          <a:prstGeom prst="rect">
            <a:avLst/>
          </a:prstGeom>
          <a:noFill/>
        </p:spPr>
      </p:pic>
      <p:sp>
        <p:nvSpPr>
          <p:cNvPr id="174105" name="WordArt 25"/>
          <p:cNvSpPr>
            <a:spLocks noChangeArrowheads="1" noChangeShapeType="1" noTextEdit="1"/>
          </p:cNvSpPr>
          <p:nvPr/>
        </p:nvSpPr>
        <p:spPr bwMode="auto">
          <a:xfrm>
            <a:off x="457200" y="4953000"/>
            <a:ext cx="5791200" cy="1624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nl-NL" sz="48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Einde hydrauliek</a:t>
            </a: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10595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10596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10597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059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0599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10600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10601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602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603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604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605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606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607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608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609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0610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10611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1219200"/>
          </a:xfrm>
        </p:spPr>
        <p:txBody>
          <a:bodyPr/>
          <a:lstStyle/>
          <a:p>
            <a:r>
              <a:rPr lang="nl-NL" sz="6600" b="1">
                <a:solidFill>
                  <a:srgbClr val="FF0000"/>
                </a:solidFill>
              </a:rPr>
              <a:t>De  Tandwielpomp</a:t>
            </a:r>
            <a:endParaRPr lang="de-DE" sz="5400" b="1">
              <a:solidFill>
                <a:srgbClr val="FF0000"/>
              </a:solidFill>
            </a:endParaRPr>
          </a:p>
        </p:txBody>
      </p:sp>
      <p:graphicFrame>
        <p:nvGraphicFramePr>
          <p:cNvPr id="110613" name="Object 21"/>
          <p:cNvGraphicFramePr>
            <a:graphicFrameLocks noChangeAspect="1"/>
          </p:cNvGraphicFramePr>
          <p:nvPr/>
        </p:nvGraphicFramePr>
        <p:xfrm>
          <a:off x="0" y="1600200"/>
          <a:ext cx="67818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6" name="Clip" r:id="rId3" imgW="3752381" imgH="2600000" progId="MS_ClipArt_Gallery.2">
                  <p:embed/>
                </p:oleObj>
              </mc:Choice>
              <mc:Fallback>
                <p:oleObj name="Clip" r:id="rId3" imgW="3752381" imgH="2600000" progId="MS_ClipArt_Gallery.2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67818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14" name="Text Box 22"/>
          <p:cNvSpPr txBox="1">
            <a:spLocks noChangeArrowheads="1"/>
          </p:cNvSpPr>
          <p:nvPr/>
        </p:nvSpPr>
        <p:spPr bwMode="auto">
          <a:xfrm>
            <a:off x="6918325" y="3419475"/>
            <a:ext cx="1852613" cy="9461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000000"/>
                </a:solidFill>
              </a:rPr>
              <a:t>Wat zal er </a:t>
            </a:r>
          </a:p>
          <a:p>
            <a:r>
              <a:rPr lang="nl-NL" sz="2800">
                <a:solidFill>
                  <a:srgbClr val="000000"/>
                </a:solidFill>
              </a:rPr>
              <a:t>gebeuren ?</a:t>
            </a:r>
            <a:endParaRPr lang="nl-NL" sz="28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18787" name="Group 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18788" name="Group 4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1878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8790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8791" name="Group 7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18792" name="Rectangle 8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18793" name="Freeform 9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794" name="Freeform 10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795" name="Freeform 11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796" name="Freeform 12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797" name="Freeform 13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798" name="Freeform 14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799" name="Freeform 15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800" name="Freeform 16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801" name="Freeform 17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8802" name="Freeform 18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18803" name="Rectangle 1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nl-NL" sz="4000" b="1">
                <a:solidFill>
                  <a:srgbClr val="FF0000"/>
                </a:solidFill>
              </a:rPr>
              <a:t>Dus is een open systeem noodzakelijk</a:t>
            </a:r>
            <a:endParaRPr lang="de-DE" b="1"/>
          </a:p>
        </p:txBody>
      </p:sp>
      <p:graphicFrame>
        <p:nvGraphicFramePr>
          <p:cNvPr id="118806" name="Object 22"/>
          <p:cNvGraphicFramePr>
            <a:graphicFrameLocks noChangeAspect="1"/>
          </p:cNvGraphicFramePr>
          <p:nvPr/>
        </p:nvGraphicFramePr>
        <p:xfrm>
          <a:off x="457200" y="1143000"/>
          <a:ext cx="77724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9" name="Clip" r:id="rId3" imgW="6657143" imgH="4257143" progId="MS_ClipArt_Gallery.2">
                  <p:embed/>
                </p:oleObj>
              </mc:Choice>
              <mc:Fallback>
                <p:oleObj name="Clip" r:id="rId3" imgW="6657143" imgH="4257143" progId="MS_ClipArt_Gallery.2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43000"/>
                        <a:ext cx="77724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05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19811" name="Rectangle 205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19812" name="Group 205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19813" name="Group 2053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19814" name="Rectangle 205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19815" name="Rectangle 205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19816" name="Group 2056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19817" name="Rectangle 2057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19818" name="Freeform 2058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819" name="Freeform 2059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820" name="Freeform 2060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821" name="Freeform 2061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822" name="Freeform 2062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823" name="Freeform 2063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824" name="Freeform 2064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825" name="Freeform 2065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826" name="Freeform 2066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9827" name="Freeform 2067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19828" name="Rectangle 2068"/>
          <p:cNvSpPr>
            <a:spLocks noChangeArrowheads="1"/>
          </p:cNvSpPr>
          <p:nvPr/>
        </p:nvSpPr>
        <p:spPr bwMode="auto">
          <a:xfrm>
            <a:off x="211138" y="228600"/>
            <a:ext cx="83232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de-DE" sz="6600">
                <a:solidFill>
                  <a:srgbClr val="FF0000"/>
                </a:solidFill>
                <a:latin typeface="Arial" charset="0"/>
              </a:rPr>
              <a:t>Load - sensing</a:t>
            </a:r>
            <a:endParaRPr kumimoji="1" lang="de-DE" sz="4400" b="0">
              <a:solidFill>
                <a:schemeClr val="tx2"/>
              </a:solidFill>
            </a:endParaRPr>
          </a:p>
        </p:txBody>
      </p:sp>
      <p:sp>
        <p:nvSpPr>
          <p:cNvPr id="119830" name="Text Box 2070"/>
          <p:cNvSpPr txBox="1">
            <a:spLocks noChangeArrowheads="1"/>
          </p:cNvSpPr>
          <p:nvPr/>
        </p:nvSpPr>
        <p:spPr bwMode="auto">
          <a:xfrm>
            <a:off x="381000" y="2286000"/>
            <a:ext cx="7924800" cy="1006475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nl-NL" sz="4000"/>
              <a:t>Load - sensing betekent olie naar behoefte.</a:t>
            </a:r>
            <a:endParaRPr lang="de-DE" sz="40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3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Baureihe Farmer 400 Vario -Schlagworte-</a:t>
            </a:r>
            <a:endParaRPr lang="de-DE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60C900"/>
              </a:gs>
              <a:gs pos="100000">
                <a:srgbClr val="60C900">
                  <a:gamma/>
                  <a:tint val="20000"/>
                  <a:invGamma/>
                </a:srgbClr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6240" cy="4320"/>
          </a:xfrm>
        </p:grpSpPr>
        <p:grpSp>
          <p:nvGrpSpPr>
            <p:cNvPr id="120837" name="Group 5"/>
            <p:cNvGrpSpPr>
              <a:grpSpLocks/>
            </p:cNvGrpSpPr>
            <p:nvPr/>
          </p:nvGrpSpPr>
          <p:grpSpPr bwMode="auto">
            <a:xfrm>
              <a:off x="0" y="0"/>
              <a:ext cx="6240" cy="4320"/>
              <a:chOff x="0" y="0"/>
              <a:chExt cx="6240" cy="4320"/>
            </a:xfrm>
          </p:grpSpPr>
          <p:sp>
            <p:nvSpPr>
              <p:cNvPr id="120838" name="Rectangle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240" cy="4320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path path="rect">
                  <a:fillToRect l="100000" t="100000"/>
                </a:path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20839" name="Rectangle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75" cy="3985"/>
              </a:xfrm>
              <a:prstGeom prst="rect">
                <a:avLst/>
              </a:prstGeom>
              <a:gradFill rotWithShape="0">
                <a:gsLst>
                  <a:gs pos="0">
                    <a:srgbClr val="60C900"/>
                  </a:gs>
                  <a:gs pos="100000">
                    <a:srgbClr val="60C900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grpSp>
          <p:nvGrpSpPr>
            <p:cNvPr id="120840" name="Group 8"/>
            <p:cNvGrpSpPr>
              <a:grpSpLocks/>
            </p:cNvGrpSpPr>
            <p:nvPr/>
          </p:nvGrpSpPr>
          <p:grpSpPr bwMode="auto">
            <a:xfrm>
              <a:off x="4848" y="3696"/>
              <a:ext cx="1222" cy="445"/>
              <a:chOff x="4847" y="3675"/>
              <a:chExt cx="1222" cy="445"/>
            </a:xfrm>
          </p:grpSpPr>
          <p:sp>
            <p:nvSpPr>
              <p:cNvPr id="120841" name="Rectangle 9"/>
              <p:cNvSpPr>
                <a:spLocks noChangeArrowheads="1"/>
              </p:cNvSpPr>
              <p:nvPr/>
            </p:nvSpPr>
            <p:spPr bwMode="auto">
              <a:xfrm>
                <a:off x="5441" y="3968"/>
                <a:ext cx="537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pPr defTabSz="762000"/>
                <a:endParaRPr lang="de-DE" sz="1000" b="0">
                  <a:latin typeface="Arial" charset="0"/>
                </a:endParaRPr>
              </a:p>
            </p:txBody>
          </p:sp>
          <p:sp>
            <p:nvSpPr>
              <p:cNvPr id="120842" name="Freeform 10"/>
              <p:cNvSpPr>
                <a:spLocks/>
              </p:cNvSpPr>
              <p:nvPr/>
            </p:nvSpPr>
            <p:spPr bwMode="auto">
              <a:xfrm>
                <a:off x="5442" y="3821"/>
                <a:ext cx="209" cy="12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6" y="0"/>
                  </a:cxn>
                  <a:cxn ang="0">
                    <a:pos x="163" y="0"/>
                  </a:cxn>
                  <a:cxn ang="0">
                    <a:pos x="190" y="0"/>
                  </a:cxn>
                  <a:cxn ang="0">
                    <a:pos x="195" y="0"/>
                  </a:cxn>
                  <a:cxn ang="0">
                    <a:pos x="202" y="2"/>
                  </a:cxn>
                  <a:cxn ang="0">
                    <a:pos x="207" y="3"/>
                  </a:cxn>
                  <a:cxn ang="0">
                    <a:pos x="208" y="8"/>
                  </a:cxn>
                  <a:cxn ang="0">
                    <a:pos x="208" y="11"/>
                  </a:cxn>
                  <a:cxn ang="0">
                    <a:pos x="208" y="14"/>
                  </a:cxn>
                  <a:cxn ang="0">
                    <a:pos x="205" y="28"/>
                  </a:cxn>
                  <a:cxn ang="0">
                    <a:pos x="197" y="58"/>
                  </a:cxn>
                  <a:cxn ang="0">
                    <a:pos x="188" y="89"/>
                  </a:cxn>
                  <a:cxn ang="0">
                    <a:pos x="183" y="103"/>
                  </a:cxn>
                  <a:cxn ang="0">
                    <a:pos x="180" y="113"/>
                  </a:cxn>
                  <a:cxn ang="0">
                    <a:pos x="177" y="116"/>
                  </a:cxn>
                  <a:cxn ang="0">
                    <a:pos x="175" y="118"/>
                  </a:cxn>
                  <a:cxn ang="0">
                    <a:pos x="168" y="119"/>
                  </a:cxn>
                  <a:cxn ang="0">
                    <a:pos x="158" y="119"/>
                  </a:cxn>
                  <a:cxn ang="0">
                    <a:pos x="135" y="119"/>
                  </a:cxn>
                  <a:cxn ang="0">
                    <a:pos x="89" y="119"/>
                  </a:cxn>
                  <a:cxn ang="0">
                    <a:pos x="0" y="118"/>
                  </a:cxn>
                  <a:cxn ang="0">
                    <a:pos x="19" y="0"/>
                  </a:cxn>
                </a:cxnLst>
                <a:rect l="0" t="0" r="r" b="b"/>
                <a:pathLst>
                  <a:path w="209" h="120">
                    <a:moveTo>
                      <a:pt x="19" y="0"/>
                    </a:moveTo>
                    <a:lnTo>
                      <a:pt x="116" y="0"/>
                    </a:lnTo>
                    <a:lnTo>
                      <a:pt x="163" y="0"/>
                    </a:lnTo>
                    <a:lnTo>
                      <a:pt x="190" y="0"/>
                    </a:lnTo>
                    <a:lnTo>
                      <a:pt x="195" y="0"/>
                    </a:lnTo>
                    <a:lnTo>
                      <a:pt x="202" y="2"/>
                    </a:lnTo>
                    <a:lnTo>
                      <a:pt x="207" y="3"/>
                    </a:lnTo>
                    <a:lnTo>
                      <a:pt x="208" y="8"/>
                    </a:lnTo>
                    <a:lnTo>
                      <a:pt x="208" y="11"/>
                    </a:lnTo>
                    <a:lnTo>
                      <a:pt x="208" y="14"/>
                    </a:lnTo>
                    <a:lnTo>
                      <a:pt x="205" y="28"/>
                    </a:lnTo>
                    <a:lnTo>
                      <a:pt x="197" y="58"/>
                    </a:lnTo>
                    <a:lnTo>
                      <a:pt x="188" y="89"/>
                    </a:lnTo>
                    <a:lnTo>
                      <a:pt x="183" y="103"/>
                    </a:lnTo>
                    <a:lnTo>
                      <a:pt x="180" y="113"/>
                    </a:lnTo>
                    <a:lnTo>
                      <a:pt x="177" y="116"/>
                    </a:lnTo>
                    <a:lnTo>
                      <a:pt x="175" y="118"/>
                    </a:lnTo>
                    <a:lnTo>
                      <a:pt x="168" y="119"/>
                    </a:lnTo>
                    <a:lnTo>
                      <a:pt x="158" y="119"/>
                    </a:lnTo>
                    <a:lnTo>
                      <a:pt x="135" y="119"/>
                    </a:lnTo>
                    <a:lnTo>
                      <a:pt x="89" y="119"/>
                    </a:lnTo>
                    <a:lnTo>
                      <a:pt x="0" y="118"/>
                    </a:lnTo>
                    <a:lnTo>
                      <a:pt x="19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843" name="Freeform 11"/>
              <p:cNvSpPr>
                <a:spLocks/>
              </p:cNvSpPr>
              <p:nvPr/>
            </p:nvSpPr>
            <p:spPr bwMode="auto">
              <a:xfrm>
                <a:off x="4924" y="3821"/>
                <a:ext cx="15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0" y="0"/>
                  </a:cxn>
                  <a:cxn ang="0">
                    <a:pos x="139" y="26"/>
                  </a:cxn>
                  <a:cxn ang="0">
                    <a:pos x="79" y="26"/>
                  </a:cxn>
                  <a:cxn ang="0">
                    <a:pos x="84" y="47"/>
                  </a:cxn>
                  <a:cxn ang="0">
                    <a:pos x="142" y="47"/>
                  </a:cxn>
                  <a:cxn ang="0">
                    <a:pos x="150" y="73"/>
                  </a:cxn>
                  <a:cxn ang="0">
                    <a:pos x="93" y="73"/>
                  </a:cxn>
                  <a:cxn ang="0">
                    <a:pos x="104" y="118"/>
                  </a:cxn>
                  <a:cxn ang="0">
                    <a:pos x="42" y="118"/>
                  </a:cxn>
                  <a:cxn ang="0">
                    <a:pos x="0" y="0"/>
                  </a:cxn>
                </a:cxnLst>
                <a:rect l="0" t="0" r="r" b="b"/>
                <a:pathLst>
                  <a:path w="151" h="119">
                    <a:moveTo>
                      <a:pt x="0" y="0"/>
                    </a:moveTo>
                    <a:lnTo>
                      <a:pt x="130" y="0"/>
                    </a:lnTo>
                    <a:lnTo>
                      <a:pt x="139" y="26"/>
                    </a:lnTo>
                    <a:lnTo>
                      <a:pt x="79" y="26"/>
                    </a:lnTo>
                    <a:lnTo>
                      <a:pt x="84" y="47"/>
                    </a:lnTo>
                    <a:lnTo>
                      <a:pt x="142" y="47"/>
                    </a:lnTo>
                    <a:lnTo>
                      <a:pt x="150" y="73"/>
                    </a:lnTo>
                    <a:lnTo>
                      <a:pt x="93" y="73"/>
                    </a:lnTo>
                    <a:lnTo>
                      <a:pt x="104" y="118"/>
                    </a:lnTo>
                    <a:lnTo>
                      <a:pt x="42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844" name="Freeform 12"/>
              <p:cNvSpPr>
                <a:spLocks/>
              </p:cNvSpPr>
              <p:nvPr/>
            </p:nvSpPr>
            <p:spPr bwMode="auto">
              <a:xfrm>
                <a:off x="5078" y="3821"/>
                <a:ext cx="15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" y="0"/>
                  </a:cxn>
                  <a:cxn ang="0">
                    <a:pos x="144" y="28"/>
                  </a:cxn>
                  <a:cxn ang="0">
                    <a:pos x="74" y="28"/>
                  </a:cxn>
                  <a:cxn ang="0">
                    <a:pos x="79" y="47"/>
                  </a:cxn>
                  <a:cxn ang="0">
                    <a:pos x="145" y="47"/>
                  </a:cxn>
                  <a:cxn ang="0">
                    <a:pos x="149" y="73"/>
                  </a:cxn>
                  <a:cxn ang="0">
                    <a:pos x="82" y="73"/>
                  </a:cxn>
                  <a:cxn ang="0">
                    <a:pos x="85" y="92"/>
                  </a:cxn>
                  <a:cxn ang="0">
                    <a:pos x="152" y="92"/>
                  </a:cxn>
                  <a:cxn ang="0">
                    <a:pos x="154" y="118"/>
                  </a:cxn>
                  <a:cxn ang="0">
                    <a:pos x="28" y="118"/>
                  </a:cxn>
                  <a:cxn ang="0">
                    <a:pos x="0" y="0"/>
                  </a:cxn>
                </a:cxnLst>
                <a:rect l="0" t="0" r="r" b="b"/>
                <a:pathLst>
                  <a:path w="155" h="119">
                    <a:moveTo>
                      <a:pt x="0" y="0"/>
                    </a:moveTo>
                    <a:lnTo>
                      <a:pt x="140" y="0"/>
                    </a:lnTo>
                    <a:lnTo>
                      <a:pt x="144" y="28"/>
                    </a:lnTo>
                    <a:lnTo>
                      <a:pt x="74" y="28"/>
                    </a:lnTo>
                    <a:lnTo>
                      <a:pt x="79" y="47"/>
                    </a:lnTo>
                    <a:lnTo>
                      <a:pt x="145" y="47"/>
                    </a:lnTo>
                    <a:lnTo>
                      <a:pt x="149" y="73"/>
                    </a:lnTo>
                    <a:lnTo>
                      <a:pt x="82" y="73"/>
                    </a:lnTo>
                    <a:lnTo>
                      <a:pt x="85" y="92"/>
                    </a:lnTo>
                    <a:lnTo>
                      <a:pt x="152" y="92"/>
                    </a:lnTo>
                    <a:lnTo>
                      <a:pt x="154" y="118"/>
                    </a:lnTo>
                    <a:lnTo>
                      <a:pt x="2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845" name="Freeform 13"/>
              <p:cNvSpPr>
                <a:spLocks/>
              </p:cNvSpPr>
              <p:nvPr/>
            </p:nvSpPr>
            <p:spPr bwMode="auto">
              <a:xfrm>
                <a:off x="5242" y="3821"/>
                <a:ext cx="191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0" y="0"/>
                  </a:cxn>
                  <a:cxn ang="0">
                    <a:pos x="140" y="58"/>
                  </a:cxn>
                  <a:cxn ang="0">
                    <a:pos x="143" y="0"/>
                  </a:cxn>
                  <a:cxn ang="0">
                    <a:pos x="190" y="0"/>
                  </a:cxn>
                  <a:cxn ang="0">
                    <a:pos x="182" y="118"/>
                  </a:cxn>
                  <a:cxn ang="0">
                    <a:pos x="116" y="118"/>
                  </a:cxn>
                  <a:cxn ang="0">
                    <a:pos x="42" y="61"/>
                  </a:cxn>
                  <a:cxn ang="0">
                    <a:pos x="45" y="118"/>
                  </a:cxn>
                  <a:cxn ang="0">
                    <a:pos x="8" y="118"/>
                  </a:cxn>
                  <a:cxn ang="0">
                    <a:pos x="0" y="0"/>
                  </a:cxn>
                </a:cxnLst>
                <a:rect l="0" t="0" r="r" b="b"/>
                <a:pathLst>
                  <a:path w="191" h="119">
                    <a:moveTo>
                      <a:pt x="0" y="0"/>
                    </a:moveTo>
                    <a:lnTo>
                      <a:pt x="70" y="0"/>
                    </a:lnTo>
                    <a:lnTo>
                      <a:pt x="140" y="58"/>
                    </a:lnTo>
                    <a:lnTo>
                      <a:pt x="143" y="0"/>
                    </a:lnTo>
                    <a:lnTo>
                      <a:pt x="190" y="0"/>
                    </a:lnTo>
                    <a:lnTo>
                      <a:pt x="182" y="118"/>
                    </a:lnTo>
                    <a:lnTo>
                      <a:pt x="116" y="118"/>
                    </a:lnTo>
                    <a:lnTo>
                      <a:pt x="42" y="61"/>
                    </a:lnTo>
                    <a:lnTo>
                      <a:pt x="45" y="118"/>
                    </a:lnTo>
                    <a:lnTo>
                      <a:pt x="8" y="11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846" name="Freeform 14"/>
              <p:cNvSpPr>
                <a:spLocks/>
              </p:cNvSpPr>
              <p:nvPr/>
            </p:nvSpPr>
            <p:spPr bwMode="auto">
              <a:xfrm>
                <a:off x="5659" y="3821"/>
                <a:ext cx="178" cy="11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77" y="0"/>
                  </a:cxn>
                  <a:cxn ang="0">
                    <a:pos x="163" y="26"/>
                  </a:cxn>
                  <a:cxn ang="0">
                    <a:pos x="123" y="26"/>
                  </a:cxn>
                  <a:cxn ang="0">
                    <a:pos x="82" y="118"/>
                  </a:cxn>
                  <a:cxn ang="0">
                    <a:pos x="11" y="118"/>
                  </a:cxn>
                  <a:cxn ang="0">
                    <a:pos x="45" y="26"/>
                  </a:cxn>
                  <a:cxn ang="0">
                    <a:pos x="0" y="26"/>
                  </a:cxn>
                  <a:cxn ang="0">
                    <a:pos x="8" y="0"/>
                  </a:cxn>
                </a:cxnLst>
                <a:rect l="0" t="0" r="r" b="b"/>
                <a:pathLst>
                  <a:path w="178" h="119">
                    <a:moveTo>
                      <a:pt x="8" y="0"/>
                    </a:moveTo>
                    <a:lnTo>
                      <a:pt x="177" y="0"/>
                    </a:lnTo>
                    <a:lnTo>
                      <a:pt x="163" y="26"/>
                    </a:lnTo>
                    <a:lnTo>
                      <a:pt x="123" y="26"/>
                    </a:lnTo>
                    <a:lnTo>
                      <a:pt x="82" y="118"/>
                    </a:lnTo>
                    <a:lnTo>
                      <a:pt x="11" y="118"/>
                    </a:lnTo>
                    <a:lnTo>
                      <a:pt x="45" y="26"/>
                    </a:lnTo>
                    <a:lnTo>
                      <a:pt x="0" y="2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666666"/>
              </a:solidFill>
              <a:ln w="12700" cap="rnd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847" name="Freeform 15"/>
              <p:cNvSpPr>
                <a:spLocks/>
              </p:cNvSpPr>
              <p:nvPr/>
            </p:nvSpPr>
            <p:spPr bwMode="auto">
              <a:xfrm>
                <a:off x="5515" y="3844"/>
                <a:ext cx="52" cy="6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1" y="0"/>
                  </a:cxn>
                  <a:cxn ang="0">
                    <a:pos x="43" y="0"/>
                  </a:cxn>
                  <a:cxn ang="0">
                    <a:pos x="45" y="0"/>
                  </a:cxn>
                  <a:cxn ang="0">
                    <a:pos x="46" y="0"/>
                  </a:cxn>
                  <a:cxn ang="0">
                    <a:pos x="50" y="1"/>
                  </a:cxn>
                  <a:cxn ang="0">
                    <a:pos x="51" y="5"/>
                  </a:cxn>
                  <a:cxn ang="0">
                    <a:pos x="51" y="6"/>
                  </a:cxn>
                  <a:cxn ang="0">
                    <a:pos x="51" y="8"/>
                  </a:cxn>
                  <a:cxn ang="0">
                    <a:pos x="50" y="15"/>
                  </a:cxn>
                  <a:cxn ang="0">
                    <a:pos x="46" y="32"/>
                  </a:cxn>
                  <a:cxn ang="0">
                    <a:pos x="43" y="49"/>
                  </a:cxn>
                  <a:cxn ang="0">
                    <a:pos x="43" y="57"/>
                  </a:cxn>
                  <a:cxn ang="0">
                    <a:pos x="41" y="62"/>
                  </a:cxn>
                  <a:cxn ang="0">
                    <a:pos x="40" y="64"/>
                  </a:cxn>
                  <a:cxn ang="0">
                    <a:pos x="38" y="66"/>
                  </a:cxn>
                  <a:cxn ang="0">
                    <a:pos x="36" y="67"/>
                  </a:cxn>
                  <a:cxn ang="0">
                    <a:pos x="31" y="67"/>
                  </a:cxn>
                  <a:cxn ang="0">
                    <a:pos x="21" y="67"/>
                  </a:cxn>
                  <a:cxn ang="0">
                    <a:pos x="0" y="67"/>
                  </a:cxn>
                  <a:cxn ang="0">
                    <a:pos x="13" y="0"/>
                  </a:cxn>
                </a:cxnLst>
                <a:rect l="0" t="0" r="r" b="b"/>
                <a:pathLst>
                  <a:path w="52" h="68">
                    <a:moveTo>
                      <a:pt x="13" y="0"/>
                    </a:moveTo>
                    <a:lnTo>
                      <a:pt x="31" y="0"/>
                    </a:lnTo>
                    <a:lnTo>
                      <a:pt x="43" y="0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5"/>
                    </a:lnTo>
                    <a:lnTo>
                      <a:pt x="51" y="6"/>
                    </a:lnTo>
                    <a:lnTo>
                      <a:pt x="51" y="8"/>
                    </a:lnTo>
                    <a:lnTo>
                      <a:pt x="50" y="15"/>
                    </a:lnTo>
                    <a:lnTo>
                      <a:pt x="46" y="32"/>
                    </a:lnTo>
                    <a:lnTo>
                      <a:pt x="43" y="49"/>
                    </a:lnTo>
                    <a:lnTo>
                      <a:pt x="43" y="57"/>
                    </a:lnTo>
                    <a:lnTo>
                      <a:pt x="41" y="62"/>
                    </a:lnTo>
                    <a:lnTo>
                      <a:pt x="40" y="64"/>
                    </a:lnTo>
                    <a:lnTo>
                      <a:pt x="38" y="66"/>
                    </a:lnTo>
                    <a:lnTo>
                      <a:pt x="36" y="67"/>
                    </a:lnTo>
                    <a:lnTo>
                      <a:pt x="31" y="67"/>
                    </a:lnTo>
                    <a:lnTo>
                      <a:pt x="21" y="67"/>
                    </a:lnTo>
                    <a:lnTo>
                      <a:pt x="0" y="67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848" name="Freeform 16"/>
              <p:cNvSpPr>
                <a:spLocks/>
              </p:cNvSpPr>
              <p:nvPr/>
            </p:nvSpPr>
            <p:spPr bwMode="auto">
              <a:xfrm>
                <a:off x="4847" y="3965"/>
                <a:ext cx="524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368" y="72"/>
                  </a:cxn>
                  <a:cxn ang="0">
                    <a:pos x="523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524" h="73">
                    <a:moveTo>
                      <a:pt x="0" y="72"/>
                    </a:moveTo>
                    <a:lnTo>
                      <a:pt x="368" y="72"/>
                    </a:lnTo>
                    <a:lnTo>
                      <a:pt x="523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849" name="Freeform 17"/>
              <p:cNvSpPr>
                <a:spLocks/>
              </p:cNvSpPr>
              <p:nvPr/>
            </p:nvSpPr>
            <p:spPr bwMode="auto">
              <a:xfrm>
                <a:off x="5228" y="3965"/>
                <a:ext cx="220" cy="73"/>
              </a:xfrm>
              <a:custGeom>
                <a:avLst/>
                <a:gdLst/>
                <a:ahLst/>
                <a:cxnLst>
                  <a:cxn ang="0">
                    <a:pos x="0" y="72"/>
                  </a:cxn>
                  <a:cxn ang="0">
                    <a:pos x="64" y="72"/>
                  </a:cxn>
                  <a:cxn ang="0">
                    <a:pos x="219" y="0"/>
                  </a:cxn>
                  <a:cxn ang="0">
                    <a:pos x="157" y="0"/>
                  </a:cxn>
                  <a:cxn ang="0">
                    <a:pos x="0" y="72"/>
                  </a:cxn>
                </a:cxnLst>
                <a:rect l="0" t="0" r="r" b="b"/>
                <a:pathLst>
                  <a:path w="220" h="73">
                    <a:moveTo>
                      <a:pt x="0" y="72"/>
                    </a:moveTo>
                    <a:lnTo>
                      <a:pt x="64" y="72"/>
                    </a:lnTo>
                    <a:lnTo>
                      <a:pt x="219" y="0"/>
                    </a:lnTo>
                    <a:lnTo>
                      <a:pt x="157" y="0"/>
                    </a:lnTo>
                    <a:lnTo>
                      <a:pt x="0" y="72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850" name="Freeform 18"/>
              <p:cNvSpPr>
                <a:spLocks/>
              </p:cNvSpPr>
              <p:nvPr/>
            </p:nvSpPr>
            <p:spPr bwMode="auto">
              <a:xfrm>
                <a:off x="5376" y="3675"/>
                <a:ext cx="624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368" y="120"/>
                  </a:cxn>
                  <a:cxn ang="0">
                    <a:pos x="623" y="0"/>
                  </a:cxn>
                  <a:cxn ang="0">
                    <a:pos x="251" y="0"/>
                  </a:cxn>
                  <a:cxn ang="0">
                    <a:pos x="0" y="120"/>
                  </a:cxn>
                </a:cxnLst>
                <a:rect l="0" t="0" r="r" b="b"/>
                <a:pathLst>
                  <a:path w="624" h="121">
                    <a:moveTo>
                      <a:pt x="0" y="120"/>
                    </a:moveTo>
                    <a:lnTo>
                      <a:pt x="368" y="120"/>
                    </a:lnTo>
                    <a:lnTo>
                      <a:pt x="623" y="0"/>
                    </a:lnTo>
                    <a:lnTo>
                      <a:pt x="251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20851" name="Freeform 19"/>
              <p:cNvSpPr>
                <a:spLocks/>
              </p:cNvSpPr>
              <p:nvPr/>
            </p:nvSpPr>
            <p:spPr bwMode="auto">
              <a:xfrm>
                <a:off x="5757" y="3675"/>
                <a:ext cx="312" cy="121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59" y="120"/>
                  </a:cxn>
                  <a:cxn ang="0">
                    <a:pos x="311" y="0"/>
                  </a:cxn>
                  <a:cxn ang="0">
                    <a:pos x="256" y="0"/>
                  </a:cxn>
                  <a:cxn ang="0">
                    <a:pos x="0" y="120"/>
                  </a:cxn>
                </a:cxnLst>
                <a:rect l="0" t="0" r="r" b="b"/>
                <a:pathLst>
                  <a:path w="312" h="121">
                    <a:moveTo>
                      <a:pt x="0" y="120"/>
                    </a:moveTo>
                    <a:lnTo>
                      <a:pt x="59" y="120"/>
                    </a:lnTo>
                    <a:lnTo>
                      <a:pt x="311" y="0"/>
                    </a:lnTo>
                    <a:lnTo>
                      <a:pt x="256" y="0"/>
                    </a:lnTo>
                    <a:lnTo>
                      <a:pt x="0" y="120"/>
                    </a:lnTo>
                  </a:path>
                </a:pathLst>
              </a:custGeom>
              <a:solidFill>
                <a:srgbClr val="008000"/>
              </a:solidFill>
              <a:ln w="12700" cap="rnd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</p:grp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211138" y="228600"/>
            <a:ext cx="8299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kumimoji="1" lang="nl-NL" sz="6600">
                <a:solidFill>
                  <a:srgbClr val="FF0000"/>
                </a:solidFill>
              </a:rPr>
              <a:t>Olie naar behoefte.</a:t>
            </a:r>
            <a:endParaRPr kumimoji="1" lang="de-DE" sz="6600">
              <a:solidFill>
                <a:schemeClr val="tx2"/>
              </a:solidFill>
            </a:endParaRPr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381000" y="2514600"/>
            <a:ext cx="7924800" cy="1006475"/>
          </a:xfrm>
          <a:prstGeom prst="rect">
            <a:avLst/>
          </a:prstGeom>
          <a:solidFill>
            <a:srgbClr val="CCFFCC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nl-NL" sz="4000"/>
              <a:t>Realiseerbaar middels  regelbare pompen.</a:t>
            </a:r>
            <a:endParaRPr lang="de-DE" sz="40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3" grpId="0" animBg="1" autoUpdateAnimBg="0"/>
    </p:bldLst>
  </p:timing>
</p:sld>
</file>

<file path=ppt/theme/theme1.xml><?xml version="1.0" encoding="utf-8"?>
<a:theme xmlns:a="http://schemas.openxmlformats.org/drawingml/2006/main" name="Sereen">
  <a:themeElements>
    <a:clrScheme name="">
      <a:dk1>
        <a:srgbClr val="333333"/>
      </a:dk1>
      <a:lt1>
        <a:srgbClr val="A9BDA9"/>
      </a:lt1>
      <a:dk2>
        <a:srgbClr val="004C2B"/>
      </a:dk2>
      <a:lt2>
        <a:srgbClr val="578963"/>
      </a:lt2>
      <a:accent1>
        <a:srgbClr val="FFCCCC"/>
      </a:accent1>
      <a:accent2>
        <a:srgbClr val="B3E1B3"/>
      </a:accent2>
      <a:accent3>
        <a:srgbClr val="D1DBD1"/>
      </a:accent3>
      <a:accent4>
        <a:srgbClr val="2A2A2A"/>
      </a:accent4>
      <a:accent5>
        <a:srgbClr val="FFE2E2"/>
      </a:accent5>
      <a:accent6>
        <a:srgbClr val="A2CCA2"/>
      </a:accent6>
      <a:hlink>
        <a:srgbClr val="BDD7E5"/>
      </a:hlink>
      <a:folHlink>
        <a:srgbClr val="D2AAD2"/>
      </a:folHlink>
    </a:clrScheme>
    <a:fontScheme name="Seree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reen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en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ee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333333"/>
    </a:dk1>
    <a:lt1>
      <a:srgbClr val="A9BDA9"/>
    </a:lt1>
    <a:dk2>
      <a:srgbClr val="004C2B"/>
    </a:dk2>
    <a:lt2>
      <a:srgbClr val="578963"/>
    </a:lt2>
    <a:accent1>
      <a:srgbClr val="FFCCCC"/>
    </a:accent1>
    <a:accent2>
      <a:srgbClr val="B3E1B3"/>
    </a:accent2>
    <a:accent3>
      <a:srgbClr val="D1DBD1"/>
    </a:accent3>
    <a:accent4>
      <a:srgbClr val="2A2A2A"/>
    </a:accent4>
    <a:accent5>
      <a:srgbClr val="FFE2E2"/>
    </a:accent5>
    <a:accent6>
      <a:srgbClr val="A2CCA2"/>
    </a:accent6>
    <a:hlink>
      <a:srgbClr val="BDD7E5"/>
    </a:hlink>
    <a:folHlink>
      <a:srgbClr val="D2AAD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4CE0E23B64A469D6284A5B7C73300" ma:contentTypeVersion="" ma:contentTypeDescription="Een nieuw document maken." ma:contentTypeScope="" ma:versionID="7e5df2a36bcfa40bff3c2af12ce4858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E7965B-B0FF-4272-AEC2-DC12CBFEB2E7}"/>
</file>

<file path=customXml/itemProps2.xml><?xml version="1.0" encoding="utf-8"?>
<ds:datastoreItem xmlns:ds="http://schemas.openxmlformats.org/officeDocument/2006/customXml" ds:itemID="{D1AE76C1-662E-415A-AF7E-5612A7FD3E7D}"/>
</file>

<file path=customXml/itemProps3.xml><?xml version="1.0" encoding="utf-8"?>
<ds:datastoreItem xmlns:ds="http://schemas.openxmlformats.org/officeDocument/2006/customXml" ds:itemID="{9536BDB5-5727-4686-BD2D-4244E17C830B}"/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Office\Sjablonen\Presentatie-ontwerpen\SEREEN.POT</Template>
  <TotalTime>1020</TotalTime>
  <Words>1130</Words>
  <Application>Microsoft Office PowerPoint</Application>
  <PresentationFormat>Diavoorstelling (4:3)</PresentationFormat>
  <Paragraphs>209</Paragraphs>
  <Slides>50</Slides>
  <Notes>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2" baseType="lpstr">
      <vt:lpstr>Sereen</vt:lpstr>
      <vt:lpstr>Clip</vt:lpstr>
      <vt:lpstr>Favorit 700 Vario -Stimmungsbild-</vt:lpstr>
      <vt:lpstr>Baureihe Farmer 400 Vario -Schlagworte-</vt:lpstr>
      <vt:lpstr>Baureihe Farmer 400 Vario -Schlagworte-</vt:lpstr>
      <vt:lpstr>Baureihe Farmer 400 Vario -Schlagworte-</vt:lpstr>
      <vt:lpstr>De  Tandwielpomp</vt:lpstr>
      <vt:lpstr>De  Tandwielpomp</vt:lpstr>
      <vt:lpstr>Dus is een open systeem noodzakelijk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De  zwenkpomp</vt:lpstr>
      <vt:lpstr>De  zwenkpomp</vt:lpstr>
      <vt:lpstr>De  zwenkpomp</vt:lpstr>
      <vt:lpstr>De  zwenkpomp</vt:lpstr>
      <vt:lpstr>Baureihe Farmer 400 Vario -Schlagworte-</vt:lpstr>
      <vt:lpstr>De bouw</vt:lpstr>
      <vt:lpstr>De bouw</vt:lpstr>
      <vt:lpstr>De bouw</vt:lpstr>
      <vt:lpstr>Wie of wat verzorgt de regeling?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Baureihe Farmer 400 Vario -Schlagworte-</vt:lpstr>
      <vt:lpstr>De LS-aansluiting</vt:lpstr>
      <vt:lpstr>En nu het hydrauliek- systeem van de Fendt Farmer 400 Vario.</vt:lpstr>
      <vt:lpstr>Baureihe Farmer 400 Vario -Schlagworte-</vt:lpstr>
      <vt:lpstr>Baureihe Farmer 400 Vario -Schlagworte-</vt:lpstr>
      <vt:lpstr>Baureihe Farmer 400 Vario -Schlagworte-</vt:lpstr>
      <vt:lpstr>Volumestroomregeling in cabine</vt:lpstr>
      <vt:lpstr>Kruishendelbediening</vt:lpstr>
      <vt:lpstr>De LS-aansluiting (optie)</vt:lpstr>
      <vt:lpstr>Hydrauliekaansluitingen</vt:lpstr>
      <vt:lpstr>Front hydrauliek</vt:lpstr>
      <vt:lpstr>Hydrauliekaansluiting voor</vt:lpstr>
      <vt:lpstr>Farmer 400 Vario -Einsatzbild-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Geen diatitel</dc:title>
  <dc:creator>Wim ten Klooster</dc:creator>
  <cp:lastModifiedBy>Wim ten Klooster</cp:lastModifiedBy>
  <cp:revision>35</cp:revision>
  <dcterms:created xsi:type="dcterms:W3CDTF">1601-01-01T00:00:00Z</dcterms:created>
  <dcterms:modified xsi:type="dcterms:W3CDTF">2013-11-25T07:42:14Z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0x010100A9B4CE0E23B64A469D6284A5B7C73300</vt:lpwstr>
  </property>
</Properties>
</file>